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rels" ContentType="application/vnd.openxmlformats-package.relationships+xml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26"/>
  </p:notesMasterIdLst>
  <p:handoutMasterIdLst>
    <p:handoutMasterId r:id="rId27"/>
  </p:handoutMasterIdLst>
  <p:sldIdLst>
    <p:sldId id="497" r:id="rId2"/>
    <p:sldId id="522" r:id="rId3"/>
    <p:sldId id="521" r:id="rId4"/>
    <p:sldId id="506" r:id="rId5"/>
    <p:sldId id="523" r:id="rId6"/>
    <p:sldId id="508" r:id="rId7"/>
    <p:sldId id="507" r:id="rId8"/>
    <p:sldId id="503" r:id="rId9"/>
    <p:sldId id="524" r:id="rId10"/>
    <p:sldId id="509" r:id="rId11"/>
    <p:sldId id="510" r:id="rId12"/>
    <p:sldId id="511" r:id="rId13"/>
    <p:sldId id="513" r:id="rId14"/>
    <p:sldId id="525" r:id="rId15"/>
    <p:sldId id="526" r:id="rId16"/>
    <p:sldId id="527" r:id="rId17"/>
    <p:sldId id="515" r:id="rId18"/>
    <p:sldId id="516" r:id="rId19"/>
    <p:sldId id="514" r:id="rId20"/>
    <p:sldId id="517" r:id="rId21"/>
    <p:sldId id="518" r:id="rId22"/>
    <p:sldId id="519" r:id="rId23"/>
    <p:sldId id="520" r:id="rId24"/>
    <p:sldId id="528" r:id="rId25"/>
  </p:sldIdLst>
  <p:sldSz cx="9144000" cy="6858000" type="screen4x3"/>
  <p:notesSz cx="9874250" cy="6797675"/>
  <p:defaultTextStyle>
    <a:defPPr>
      <a:defRPr lang="es-E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41">
          <p15:clr>
            <a:srgbClr val="A4A3A4"/>
          </p15:clr>
        </p15:guide>
        <p15:guide id="2" pos="311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36CB4"/>
    <a:srgbClr val="D7CCC2"/>
    <a:srgbClr val="E3222A"/>
    <a:srgbClr val="FFFFFF"/>
    <a:srgbClr val="CDCDCD"/>
    <a:srgbClr val="D8595F"/>
    <a:srgbClr val="380766"/>
    <a:srgbClr val="D7630F"/>
    <a:srgbClr val="315D77"/>
    <a:srgbClr val="4F75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46F890A9-2807-4EBB-B81D-B2AA78EC7F39}" styleName="Estilo oscuro 2 - Énfasis 5/Énfasis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940675A-B579-460E-94D1-54222C63F5DA}" styleName="Sin estilo, cuadrícula de la tab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5934" autoAdjust="0"/>
    <p:restoredTop sz="88272" autoAdjust="0"/>
  </p:normalViewPr>
  <p:slideViewPr>
    <p:cSldViewPr>
      <p:cViewPr varScale="1">
        <p:scale>
          <a:sx n="81" d="100"/>
          <a:sy n="81" d="100"/>
        </p:scale>
        <p:origin x="176" y="26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7" d="100"/>
          <a:sy n="57" d="100"/>
        </p:scale>
        <p:origin x="-2520" y="-78"/>
      </p:cViewPr>
      <p:guideLst>
        <p:guide orient="horz" pos="2141"/>
        <p:guide pos="311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notesMaster" Target="notesMasters/notesMaster1.xml"/><Relationship Id="rId27" Type="http://schemas.openxmlformats.org/officeDocument/2006/relationships/handoutMaster" Target="handoutMasters/handoutMaster1.xml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278313" cy="339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3" name="2 Marcador de fecha"/>
          <p:cNvSpPr>
            <a:spLocks noGrp="1"/>
          </p:cNvSpPr>
          <p:nvPr>
            <p:ph type="dt" sz="quarter" idx="1"/>
          </p:nvPr>
        </p:nvSpPr>
        <p:spPr>
          <a:xfrm>
            <a:off x="5592763" y="0"/>
            <a:ext cx="4279900" cy="339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EA52DCF6-9701-40DF-87BD-CD7E55540534}" type="datetimeFigureOut">
              <a:rPr lang="es-ES"/>
              <a:pPr>
                <a:defRPr/>
              </a:pPr>
              <a:t>21/7/16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2"/>
          </p:nvPr>
        </p:nvSpPr>
        <p:spPr>
          <a:xfrm>
            <a:off x="0" y="6456363"/>
            <a:ext cx="4278313" cy="339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3"/>
          </p:nvPr>
        </p:nvSpPr>
        <p:spPr>
          <a:xfrm>
            <a:off x="5592763" y="6456363"/>
            <a:ext cx="4279900" cy="339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425B204B-0101-45B8-A900-7832BC9F4CB0}" type="slidenum">
              <a:rPr lang="es-ES"/>
              <a:pPr>
                <a:defRPr/>
              </a:pPr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887110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278313" cy="339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5592763" y="0"/>
            <a:ext cx="4279900" cy="339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85DF67CB-D4C9-44F9-AA0A-346865B73D02}" type="datetimeFigureOut">
              <a:rPr lang="es-ES"/>
              <a:pPr>
                <a:defRPr/>
              </a:pPr>
              <a:t>21/7/16</a:t>
            </a:fld>
            <a:endParaRPr lang="es-ES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3236913" y="509588"/>
            <a:ext cx="3400425" cy="25495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s-ES" noProof="0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987425" y="3228975"/>
            <a:ext cx="7899400" cy="30591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noProof="0" smtClean="0"/>
              <a:t>Haga clic para modificar el estilo de texto del patrón</a:t>
            </a:r>
          </a:p>
          <a:p>
            <a:pPr lvl="1"/>
            <a:r>
              <a:rPr lang="es-ES" noProof="0" smtClean="0"/>
              <a:t>Segundo nivel</a:t>
            </a:r>
          </a:p>
          <a:p>
            <a:pPr lvl="2"/>
            <a:r>
              <a:rPr lang="es-ES" noProof="0" smtClean="0"/>
              <a:t>Tercer nivel</a:t>
            </a:r>
          </a:p>
          <a:p>
            <a:pPr lvl="3"/>
            <a:r>
              <a:rPr lang="es-ES" noProof="0" smtClean="0"/>
              <a:t>Cuarto nivel</a:t>
            </a:r>
          </a:p>
          <a:p>
            <a:pPr lvl="4"/>
            <a:r>
              <a:rPr lang="es-ES" noProof="0" smtClean="0"/>
              <a:t>Quinto nivel</a:t>
            </a:r>
            <a:endParaRPr lang="es-ES" noProof="0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6456363"/>
            <a:ext cx="4278313" cy="339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5592763" y="6456363"/>
            <a:ext cx="4279900" cy="339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B7C117F7-C0CB-4C77-870C-2BC3D6C96686}" type="slidenum">
              <a:rPr lang="es-ES"/>
              <a:pPr>
                <a:defRPr/>
              </a:pPr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3490956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s-ES_tradnl" dirty="0" err="1" smtClean="0"/>
              <a:t>Debliveratively</a:t>
            </a:r>
            <a:r>
              <a:rPr lang="es-ES_tradnl" dirty="0" smtClean="0"/>
              <a:t> </a:t>
            </a:r>
            <a:r>
              <a:rPr lang="es-ES_tradnl" dirty="0" err="1" smtClean="0"/>
              <a:t>there</a:t>
            </a:r>
            <a:r>
              <a:rPr lang="es-ES_tradnl" dirty="0" smtClean="0"/>
              <a:t> are no</a:t>
            </a:r>
            <a:r>
              <a:rPr lang="es-ES_tradnl" baseline="0" dirty="0" smtClean="0"/>
              <a:t> </a:t>
            </a:r>
            <a:r>
              <a:rPr lang="es-ES_tradnl" baseline="0" dirty="0" err="1" smtClean="0"/>
              <a:t>names</a:t>
            </a:r>
            <a:r>
              <a:rPr lang="es-ES_tradnl" baseline="0" dirty="0" smtClean="0"/>
              <a:t> </a:t>
            </a:r>
            <a:r>
              <a:rPr lang="es-ES_tradnl" baseline="0" dirty="0" err="1" smtClean="0"/>
              <a:t>about</a:t>
            </a:r>
            <a:r>
              <a:rPr lang="es-ES_tradnl" baseline="0" dirty="0" smtClean="0"/>
              <a:t> </a:t>
            </a:r>
            <a:r>
              <a:rPr lang="es-ES_tradnl" baseline="0" dirty="0" err="1" smtClean="0"/>
              <a:t>the</a:t>
            </a:r>
            <a:r>
              <a:rPr lang="es-ES_tradnl" baseline="0" dirty="0" smtClean="0"/>
              <a:t> </a:t>
            </a:r>
            <a:r>
              <a:rPr lang="es-ES_tradnl" baseline="0" dirty="0" err="1" smtClean="0"/>
              <a:t>people</a:t>
            </a:r>
            <a:r>
              <a:rPr lang="es-ES_tradnl" baseline="0" dirty="0" smtClean="0"/>
              <a:t> </a:t>
            </a:r>
            <a:r>
              <a:rPr lang="es-ES_tradnl" baseline="0" dirty="0" err="1" smtClean="0"/>
              <a:t>working</a:t>
            </a:r>
            <a:r>
              <a:rPr lang="es-ES_tradnl" baseline="0" dirty="0" smtClean="0"/>
              <a:t> in OE in </a:t>
            </a:r>
            <a:r>
              <a:rPr lang="es-ES_tradnl" baseline="0" dirty="0" err="1" smtClean="0"/>
              <a:t>the</a:t>
            </a:r>
            <a:r>
              <a:rPr lang="es-ES_tradnl" baseline="0" dirty="0" smtClean="0"/>
              <a:t> </a:t>
            </a:r>
            <a:r>
              <a:rPr lang="es-ES_tradnl" baseline="0" dirty="0" err="1" smtClean="0"/>
              <a:t>group</a:t>
            </a:r>
            <a:r>
              <a:rPr lang="es-ES_tradnl" baseline="0" dirty="0" smtClean="0"/>
              <a:t>.</a:t>
            </a:r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7C117F7-C0CB-4C77-870C-2BC3D6C96686}" type="slidenum">
              <a:rPr lang="es-ES" smtClean="0"/>
              <a:pPr>
                <a:defRPr/>
              </a:pPr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381796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7C117F7-C0CB-4C77-870C-2BC3D6C96686}" type="slidenum">
              <a:rPr lang="es-ES" smtClean="0"/>
              <a:pPr>
                <a:defRPr/>
              </a:pPr>
              <a:t>18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216456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s-ES_tradnl" dirty="0" err="1" smtClean="0"/>
              <a:t>Debliveratively</a:t>
            </a:r>
            <a:r>
              <a:rPr lang="es-ES_tradnl" dirty="0" smtClean="0"/>
              <a:t> </a:t>
            </a:r>
            <a:r>
              <a:rPr lang="es-ES_tradnl" dirty="0" err="1" smtClean="0"/>
              <a:t>there</a:t>
            </a:r>
            <a:r>
              <a:rPr lang="es-ES_tradnl" dirty="0" smtClean="0"/>
              <a:t> are no</a:t>
            </a:r>
            <a:r>
              <a:rPr lang="es-ES_tradnl" baseline="0" dirty="0" smtClean="0"/>
              <a:t> </a:t>
            </a:r>
            <a:r>
              <a:rPr lang="es-ES_tradnl" baseline="0" dirty="0" err="1" smtClean="0"/>
              <a:t>names</a:t>
            </a:r>
            <a:r>
              <a:rPr lang="es-ES_tradnl" baseline="0" dirty="0" smtClean="0"/>
              <a:t> </a:t>
            </a:r>
            <a:r>
              <a:rPr lang="es-ES_tradnl" baseline="0" dirty="0" err="1" smtClean="0"/>
              <a:t>about</a:t>
            </a:r>
            <a:r>
              <a:rPr lang="es-ES_tradnl" baseline="0" dirty="0" smtClean="0"/>
              <a:t> </a:t>
            </a:r>
            <a:r>
              <a:rPr lang="es-ES_tradnl" baseline="0" dirty="0" err="1" smtClean="0"/>
              <a:t>the</a:t>
            </a:r>
            <a:r>
              <a:rPr lang="es-ES_tradnl" baseline="0" dirty="0" smtClean="0"/>
              <a:t> </a:t>
            </a:r>
            <a:r>
              <a:rPr lang="es-ES_tradnl" baseline="0" dirty="0" err="1" smtClean="0"/>
              <a:t>people</a:t>
            </a:r>
            <a:r>
              <a:rPr lang="es-ES_tradnl" baseline="0" dirty="0" smtClean="0"/>
              <a:t> </a:t>
            </a:r>
            <a:r>
              <a:rPr lang="es-ES_tradnl" baseline="0" dirty="0" err="1" smtClean="0"/>
              <a:t>working</a:t>
            </a:r>
            <a:r>
              <a:rPr lang="es-ES_tradnl" baseline="0" dirty="0" smtClean="0"/>
              <a:t> in OE in </a:t>
            </a:r>
            <a:r>
              <a:rPr lang="es-ES_tradnl" baseline="0" dirty="0" err="1" smtClean="0"/>
              <a:t>the</a:t>
            </a:r>
            <a:r>
              <a:rPr lang="es-ES_tradnl" baseline="0" dirty="0" smtClean="0"/>
              <a:t> </a:t>
            </a:r>
            <a:r>
              <a:rPr lang="es-ES_tradnl" baseline="0" dirty="0" err="1" smtClean="0"/>
              <a:t>group</a:t>
            </a:r>
            <a:r>
              <a:rPr lang="es-ES_tradnl" baseline="0" dirty="0" smtClean="0"/>
              <a:t>.</a:t>
            </a:r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7C117F7-C0CB-4C77-870C-2BC3D6C96686}" type="slidenum">
              <a:rPr lang="es-ES" smtClean="0"/>
              <a:pPr>
                <a:defRPr/>
              </a:pPr>
              <a:t>24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237451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Documents and Settings\Katy Esteban Glez\Mis documentos\Trabajo\Grupo\Diapositivas\Imgs\Circulos_azul&amp;rojo.g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2786063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5" descr="C:\Documents and Settings\Katy Esteban Glez\Mis documentos\Trabajo\Grupo\Diapositivas\Imgs\logo_grande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848600" y="76200"/>
            <a:ext cx="1176338" cy="827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20" descr="C:\Documents and Settings\Katy Esteban Glez\Mis documentos\Trabajo\Grupo\Diapositivas\Imgs\logo_fi.gi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895600" y="152400"/>
            <a:ext cx="541338" cy="617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21" descr="C:\Documents and Settings\Katy Esteban Glez\Mis documentos\Trabajo\Grupo\Diapositivas\Imgs\logo_upm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505200" y="168275"/>
            <a:ext cx="685800" cy="593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0899" name="Rectangle 3"/>
          <p:cNvSpPr>
            <a:spLocks noGrp="1" noChangeArrowheads="1"/>
          </p:cNvSpPr>
          <p:nvPr>
            <p:ph type="ctrTitle"/>
          </p:nvPr>
        </p:nvSpPr>
        <p:spPr>
          <a:xfrm>
            <a:off x="2743200" y="990600"/>
            <a:ext cx="6172200" cy="2971800"/>
          </a:xfrm>
        </p:spPr>
        <p:txBody>
          <a:bodyPr/>
          <a:lstStyle>
            <a:lvl1pPr algn="ctr">
              <a:defRPr sz="3200">
                <a:solidFill>
                  <a:srgbClr val="333333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80900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2743200" y="3962400"/>
            <a:ext cx="6172200" cy="2514600"/>
          </a:xfrm>
        </p:spPr>
        <p:txBody>
          <a:bodyPr/>
          <a:lstStyle>
            <a:lvl1pPr marL="0" indent="0" algn="ctr">
              <a:buFontTx/>
              <a:buNone/>
              <a:defRPr sz="1000">
                <a:solidFill>
                  <a:srgbClr val="333333"/>
                </a:solidFill>
              </a:defRPr>
            </a:lvl1pPr>
          </a:lstStyle>
          <a:p>
            <a:r>
              <a:rPr lang="es-ES" smtClean="0"/>
              <a:t>Haga clic para modificar el estilo de subtítulo del patrón</a:t>
            </a:r>
            <a:endParaRPr lang="es-ES"/>
          </a:p>
        </p:txBody>
      </p:sp>
      <p:sp>
        <p:nvSpPr>
          <p:cNvPr id="8" name="Rectangle 12"/>
          <p:cNvSpPr>
            <a:spLocks noGrp="1" noChangeArrowheads="1"/>
          </p:cNvSpPr>
          <p:nvPr>
            <p:ph type="dt" sz="quarter" idx="10"/>
          </p:nvPr>
        </p:nvSpPr>
        <p:spPr bwMode="auto">
          <a:xfrm>
            <a:off x="7315200" y="6553200"/>
            <a:ext cx="1752600" cy="2286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fontAlgn="auto">
              <a:spcBef>
                <a:spcPct val="50000"/>
              </a:spcBef>
              <a:spcAft>
                <a:spcPts val="0"/>
              </a:spcAft>
              <a:defRPr>
                <a:solidFill>
                  <a:srgbClr val="333333"/>
                </a:solidFill>
                <a:latin typeface="+mn-lt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9" name="Rectangle 13"/>
          <p:cNvSpPr>
            <a:spLocks noGrp="1" noChangeArrowheads="1"/>
          </p:cNvSpPr>
          <p:nvPr>
            <p:ph type="ftr" sz="quarter" idx="11"/>
          </p:nvPr>
        </p:nvSpPr>
        <p:spPr>
          <a:xfrm>
            <a:off x="2819400" y="6553200"/>
            <a:ext cx="4419600" cy="228600"/>
          </a:xfrm>
        </p:spPr>
        <p:txBody>
          <a:bodyPr/>
          <a:lstStyle>
            <a:lvl1pPr>
              <a:spcBef>
                <a:spcPct val="50000"/>
              </a:spcBef>
              <a:defRPr>
                <a:solidFill>
                  <a:srgbClr val="333333"/>
                </a:solidFill>
              </a:defRPr>
            </a:lvl1pPr>
          </a:lstStyle>
          <a:p>
            <a:pPr>
              <a:defRPr/>
            </a:pPr>
            <a:r>
              <a:rPr lang="en-US"/>
              <a:t>Tag Disambiguation Using DBpedia</a:t>
            </a:r>
            <a:endParaRPr lang="es-E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E8187CC-6C14-460E-A0A1-641BAB419CB7}" type="slidenum">
              <a:rPr lang="es-ES"/>
              <a:pPr>
                <a:defRPr/>
              </a:pPr>
              <a:t>‹#›</a:t>
            </a:fld>
            <a:endParaRPr lang="es-ES"/>
          </a:p>
        </p:txBody>
      </p:sp>
      <p:sp>
        <p:nvSpPr>
          <p:cNvPr id="5" name="Rectangle 1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Tag Disambiguation Using DBpedia</a:t>
            </a:r>
            <a:endParaRPr lang="es-E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972300" y="304800"/>
            <a:ext cx="2095500" cy="6019800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685800" y="304800"/>
            <a:ext cx="6134100" cy="6019800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F95A92E-8F47-4686-B9E4-352F09288723}" type="slidenum">
              <a:rPr lang="es-ES"/>
              <a:pPr>
                <a:defRPr/>
              </a:pPr>
              <a:t>‹#›</a:t>
            </a:fld>
            <a:endParaRPr lang="es-ES"/>
          </a:p>
        </p:txBody>
      </p:sp>
      <p:sp>
        <p:nvSpPr>
          <p:cNvPr id="5" name="Rectangle 1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Tag Disambiguation Using DBpedia</a:t>
            </a:r>
            <a:endParaRPr lang="es-E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Título y gráfi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295400" y="304800"/>
            <a:ext cx="7772400" cy="304800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2 Marcador de gráfico"/>
          <p:cNvSpPr>
            <a:spLocks noGrp="1"/>
          </p:cNvSpPr>
          <p:nvPr>
            <p:ph type="chart" idx="1"/>
          </p:nvPr>
        </p:nvSpPr>
        <p:spPr>
          <a:xfrm>
            <a:off x="685800" y="1066800"/>
            <a:ext cx="7772400" cy="5257800"/>
          </a:xfrm>
        </p:spPr>
        <p:txBody>
          <a:bodyPr/>
          <a:lstStyle/>
          <a:p>
            <a:pPr lvl="0"/>
            <a:r>
              <a:rPr lang="es-ES" noProof="0" smtClean="0"/>
              <a:t>Haga clic en el icono para agregar un gráfico</a:t>
            </a:r>
            <a:endParaRPr lang="en-US" noProof="0" smtClean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FA6DECA-E3EF-4BFB-8418-B2BC43B8E6F7}" type="slidenum">
              <a:rPr lang="es-ES"/>
              <a:pPr>
                <a:defRPr/>
              </a:pPr>
              <a:t>‹#›</a:t>
            </a:fld>
            <a:endParaRPr lang="es-ES"/>
          </a:p>
        </p:txBody>
      </p:sp>
      <p:sp>
        <p:nvSpPr>
          <p:cNvPr id="5" name="Rectangle 1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Tag Disambiguation Using DBpedia</a:t>
            </a:r>
            <a:endParaRPr lang="es-E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613FDBE-6F23-4B9D-8713-04F17C9D6659}" type="slidenum">
              <a:rPr lang="es-ES"/>
              <a:pPr>
                <a:defRPr/>
              </a:pPr>
              <a:t>‹#›</a:t>
            </a:fld>
            <a:endParaRPr lang="es-ES"/>
          </a:p>
        </p:txBody>
      </p:sp>
      <p:sp>
        <p:nvSpPr>
          <p:cNvPr id="5" name="Rectangle 1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Tag Disambiguation Using DBpedia</a:t>
            </a:r>
            <a:endParaRPr lang="es-E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B7EEF3F-7C44-4214-9EB6-EA242944037E}" type="slidenum">
              <a:rPr lang="es-ES"/>
              <a:pPr>
                <a:defRPr/>
              </a:pPr>
              <a:t>‹#›</a:t>
            </a:fld>
            <a:endParaRPr lang="es-ES"/>
          </a:p>
        </p:txBody>
      </p:sp>
      <p:sp>
        <p:nvSpPr>
          <p:cNvPr id="5" name="Rectangle 1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Tag Disambiguation Using DBpedia</a:t>
            </a:r>
            <a:endParaRPr lang="es-E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685800" y="1066800"/>
            <a:ext cx="38100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066800"/>
            <a:ext cx="38100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B1E6D92-6E2A-4951-8000-30E27AE785C8}" type="slidenum">
              <a:rPr lang="es-ES"/>
              <a:pPr>
                <a:defRPr/>
              </a:pPr>
              <a:t>‹#›</a:t>
            </a:fld>
            <a:endParaRPr lang="es-ES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Tag Disambiguation Using DBpedia</a:t>
            </a:r>
            <a:endParaRPr lang="es-E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A98469C-92F3-46FC-A706-33EAB5AAB6CC}" type="slidenum">
              <a:rPr lang="es-ES"/>
              <a:pPr>
                <a:defRPr/>
              </a:pPr>
              <a:t>‹#›</a:t>
            </a:fld>
            <a:endParaRPr lang="es-ES"/>
          </a:p>
        </p:txBody>
      </p:sp>
      <p:sp>
        <p:nvSpPr>
          <p:cNvPr id="8" name="Rectangle 1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Tag Disambiguation Using DBpedia</a:t>
            </a:r>
            <a:endParaRPr lang="es-E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438505E-EFCD-4ACA-8B6A-7834CF20F013}" type="slidenum">
              <a:rPr lang="es-ES"/>
              <a:pPr>
                <a:defRPr/>
              </a:pPr>
              <a:t>‹#›</a:t>
            </a:fld>
            <a:endParaRPr lang="es-ES"/>
          </a:p>
        </p:txBody>
      </p:sp>
      <p:sp>
        <p:nvSpPr>
          <p:cNvPr id="4" name="Rectangle 1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Tag Disambiguation Using DBpedia</a:t>
            </a:r>
            <a:endParaRPr lang="es-E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06FB913-C9B0-47A7-917C-61216CF60083}" type="slidenum">
              <a:rPr lang="es-ES"/>
              <a:pPr>
                <a:defRPr/>
              </a:pPr>
              <a:t>‹#›</a:t>
            </a:fld>
            <a:endParaRPr lang="es-ES"/>
          </a:p>
        </p:txBody>
      </p:sp>
      <p:sp>
        <p:nvSpPr>
          <p:cNvPr id="3" name="Rectangle 1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Tag Disambiguation Using DBpedia</a:t>
            </a:r>
            <a:endParaRPr lang="es-E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B34A9CB-76FA-42B9-8B61-68A59B43C1BA}" type="slidenum">
              <a:rPr lang="es-ES"/>
              <a:pPr>
                <a:defRPr/>
              </a:pPr>
              <a:t>‹#›</a:t>
            </a:fld>
            <a:endParaRPr lang="es-ES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Tag Disambiguation Using DBpedia</a:t>
            </a:r>
            <a:endParaRPr lang="es-E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s-ES" noProof="0" smtClean="0"/>
              <a:t>Haga clic en el icono para agregar una imagen</a:t>
            </a:r>
            <a:endParaRPr lang="en-US" noProof="0" smtClean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CEEB180-7C02-448A-841B-3920DC1FC5EC}" type="slidenum">
              <a:rPr lang="es-ES"/>
              <a:pPr>
                <a:defRPr/>
              </a:pPr>
              <a:t>‹#›</a:t>
            </a:fld>
            <a:endParaRPr lang="es-ES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Tag Disambiguation Using DBpedia</a:t>
            </a:r>
            <a:endParaRPr lang="es-E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png"/><Relationship Id="rId15" Type="http://schemas.openxmlformats.org/officeDocument/2006/relationships/image" Target="../media/image2.png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94" name="Text Box 22"/>
          <p:cNvSpPr txBox="1">
            <a:spLocks noChangeArrowheads="1"/>
          </p:cNvSpPr>
          <p:nvPr/>
        </p:nvSpPr>
        <p:spPr bwMode="auto">
          <a:xfrm>
            <a:off x="0" y="6629400"/>
            <a:ext cx="9144000" cy="228600"/>
          </a:xfrm>
          <a:prstGeom prst="rect">
            <a:avLst/>
          </a:prstGeom>
          <a:solidFill>
            <a:srgbClr val="2F7AAD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fontAlgn="auto">
              <a:spcBef>
                <a:spcPct val="50000"/>
              </a:spcBef>
              <a:spcAft>
                <a:spcPts val="0"/>
              </a:spcAft>
              <a:defRPr/>
            </a:pPr>
            <a:endParaRPr lang="es-ES" sz="900">
              <a:solidFill>
                <a:schemeClr val="accent2"/>
              </a:solidFill>
              <a:latin typeface="+mn-lt"/>
            </a:endParaRPr>
          </a:p>
        </p:txBody>
      </p:sp>
      <p:sp>
        <p:nvSpPr>
          <p:cNvPr id="79895" name="Text Box 23"/>
          <p:cNvSpPr txBox="1">
            <a:spLocks noChangeArrowheads="1"/>
          </p:cNvSpPr>
          <p:nvPr/>
        </p:nvSpPr>
        <p:spPr bwMode="auto">
          <a:xfrm>
            <a:off x="0" y="0"/>
            <a:ext cx="9144000" cy="228600"/>
          </a:xfrm>
          <a:prstGeom prst="rect">
            <a:avLst/>
          </a:prstGeom>
          <a:solidFill>
            <a:srgbClr val="2F7AAD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fontAlgn="auto">
              <a:spcBef>
                <a:spcPct val="50000"/>
              </a:spcBef>
              <a:spcAft>
                <a:spcPts val="0"/>
              </a:spcAft>
              <a:defRPr/>
            </a:pPr>
            <a:endParaRPr lang="es-ES" sz="900">
              <a:solidFill>
                <a:schemeClr val="accent2"/>
              </a:solidFill>
              <a:latin typeface="+mn-lt"/>
            </a:endParaRPr>
          </a:p>
        </p:txBody>
      </p:sp>
      <p:sp>
        <p:nvSpPr>
          <p:cNvPr id="79892" name="Text Box 20"/>
          <p:cNvSpPr txBox="1">
            <a:spLocks noChangeArrowheads="1"/>
          </p:cNvSpPr>
          <p:nvPr/>
        </p:nvSpPr>
        <p:spPr bwMode="auto">
          <a:xfrm>
            <a:off x="0" y="228600"/>
            <a:ext cx="9144000" cy="457200"/>
          </a:xfrm>
          <a:prstGeom prst="rect">
            <a:avLst/>
          </a:prstGeom>
          <a:solidFill>
            <a:srgbClr val="E80000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fontAlgn="auto">
              <a:spcBef>
                <a:spcPct val="50000"/>
              </a:spcBef>
              <a:spcAft>
                <a:spcPts val="0"/>
              </a:spcAft>
              <a:defRPr/>
            </a:pPr>
            <a:endParaRPr lang="es-ES" sz="2400">
              <a:solidFill>
                <a:schemeClr val="accent2"/>
              </a:solidFill>
              <a:latin typeface="+mn-lt"/>
            </a:endParaRPr>
          </a:p>
        </p:txBody>
      </p:sp>
      <p:pic>
        <p:nvPicPr>
          <p:cNvPr id="1029" name="Picture 15" descr="C:\Documents and Settings\Katy Esteban Glez\Mis documentos\Trabajo\Grupo\Diapositivas\Imgs\Circulos_grismuyclaro_compl.gif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0" y="685800"/>
            <a:ext cx="2827338" cy="594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0" name="Picture 2" descr="C:\Documents and Settings\Katy Esteban Glez\Mis documentos\Trabajo\Grupo\Diapositivas\Imgs\Pie_azul.gif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0" y="6629400"/>
            <a:ext cx="91440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987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267200" y="6629400"/>
            <a:ext cx="6858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fld id="{B0636E27-13D2-41A6-A1DA-A67E5AA7AFB9}" type="slidenum">
              <a:rPr lang="es-ES"/>
              <a:pPr>
                <a:defRPr/>
              </a:pPr>
              <a:t>‹#›</a:t>
            </a:fld>
            <a:endParaRPr lang="es-ES"/>
          </a:p>
        </p:txBody>
      </p:sp>
      <p:pic>
        <p:nvPicPr>
          <p:cNvPr id="1032" name="Picture 7" descr="C:\Documents and Settings\Katy Esteban Glez\Mis documentos\Trabajo\Grupo\Diapositivas\Imgs\logo_peq.gif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0" y="6638925"/>
            <a:ext cx="304800" cy="21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3" name="Rectangle 11"/>
          <p:cNvSpPr>
            <a:spLocks noGrp="1" noChangeArrowheads="1"/>
          </p:cNvSpPr>
          <p:nvPr>
            <p:ph type="title"/>
          </p:nvPr>
        </p:nvSpPr>
        <p:spPr bwMode="auto">
          <a:xfrm>
            <a:off x="1295400" y="304800"/>
            <a:ext cx="77724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S" smtClean="0"/>
              <a:t>Slide Title</a:t>
            </a:r>
          </a:p>
        </p:txBody>
      </p:sp>
      <p:sp>
        <p:nvSpPr>
          <p:cNvPr id="1034" name="Rectangle 1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066800"/>
            <a:ext cx="777240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smtClean="0"/>
              <a:t>Example of text</a:t>
            </a:r>
          </a:p>
          <a:p>
            <a:pPr lvl="1"/>
            <a:r>
              <a:rPr lang="es-ES" smtClean="0"/>
              <a:t>Example of a list level 1</a:t>
            </a:r>
          </a:p>
          <a:p>
            <a:pPr lvl="2"/>
            <a:r>
              <a:rPr lang="es-ES" smtClean="0"/>
              <a:t>Example of a list level 2</a:t>
            </a:r>
          </a:p>
          <a:p>
            <a:pPr lvl="3"/>
            <a:r>
              <a:rPr lang="es-ES" smtClean="0"/>
              <a:t>Example of a list level 3</a:t>
            </a:r>
          </a:p>
        </p:txBody>
      </p:sp>
      <p:sp>
        <p:nvSpPr>
          <p:cNvPr id="79885" name="Rectangle 13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04800" y="6629400"/>
            <a:ext cx="36576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/>
              <a:t>Tag Disambiguation Using DBpedia</a:t>
            </a:r>
            <a:endParaRPr lang="es-E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00" r:id="rId2"/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</p:sldLayoutIdLst>
  <p:timing>
    <p:tnLst>
      <p:par>
        <p:cTn id="1" dur="indefinite" restart="never" nodeType="tmRoot"/>
      </p:par>
    </p:tnLst>
  </p:timing>
  <p:hf hdr="0" ftr="0" dt="0"/>
  <p:txStyles>
    <p:titleStyle>
      <a:lvl1pPr algn="r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+mj-lt"/>
          <a:ea typeface="+mj-ea"/>
          <a:cs typeface="+mj-cs"/>
        </a:defRPr>
      </a:lvl1pPr>
      <a:lvl2pPr algn="r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pitchFamily="34" charset="0"/>
        </a:defRPr>
      </a:lvl2pPr>
      <a:lvl3pPr algn="r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pitchFamily="34" charset="0"/>
        </a:defRPr>
      </a:lvl3pPr>
      <a:lvl4pPr algn="r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pitchFamily="34" charset="0"/>
        </a:defRPr>
      </a:lvl4pPr>
      <a:lvl5pPr algn="r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pitchFamily="34" charset="0"/>
        </a:defRPr>
      </a:lvl5pPr>
      <a:lvl6pPr marL="457200" algn="r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pitchFamily="34" charset="0"/>
        </a:defRPr>
      </a:lvl6pPr>
      <a:lvl7pPr marL="914400" algn="r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pitchFamily="34" charset="0"/>
        </a:defRPr>
      </a:lvl7pPr>
      <a:lvl8pPr marL="1371600" algn="r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pitchFamily="34" charset="0"/>
        </a:defRPr>
      </a:lvl8pPr>
      <a:lvl9pPr marL="1828800" algn="r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rgbClr val="4D4D4D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rgbClr val="4D4D4D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rgbClr val="4D4D4D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rgbClr val="4D4D4D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hyperlink" Target="mailto:isantana@fi.upm.es" TargetMode="External"/><Relationship Id="rId5" Type="http://schemas.openxmlformats.org/officeDocument/2006/relationships/hyperlink" Target="mailto:mpoveda@fi.upm.es" TargetMode="External"/><Relationship Id="rId6" Type="http://schemas.openxmlformats.org/officeDocument/2006/relationships/hyperlink" Target="mailto:dgarijo@isi.edu" TargetMode="Externa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jarsomatic.linkeddata.es/" TargetMode="External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oeg-upm/vocabTest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oeg-upm.github.io/vocabTest/site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jarsomatic.linkeddata.es/" TargetMode="External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oeg-upm/vocabUpdates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6.png"/><Relationship Id="rId7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4" Type="http://schemas.openxmlformats.org/officeDocument/2006/relationships/image" Target="../media/image14.png"/><Relationship Id="rId5" Type="http://schemas.openxmlformats.org/officeDocument/2006/relationships/image" Target="../media/image28.png"/><Relationship Id="rId6" Type="http://schemas.openxmlformats.org/officeDocument/2006/relationships/image" Target="../media/image29.png"/><Relationship Id="rId7" Type="http://schemas.openxmlformats.org/officeDocument/2006/relationships/image" Target="../media/image30.png"/><Relationship Id="rId8" Type="http://schemas.openxmlformats.org/officeDocument/2006/relationships/image" Target="../media/image31.png"/><Relationship Id="rId9" Type="http://schemas.openxmlformats.org/officeDocument/2006/relationships/image" Target="../media/image32.png"/><Relationship Id="rId10" Type="http://schemas.openxmlformats.org/officeDocument/2006/relationships/image" Target="../media/image33.png"/><Relationship Id="rId11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hyperlink" Target="https://w3id.org/def/test" TargetMode="External"/><Relationship Id="rId5" Type="http://schemas.openxmlformats.org/officeDocument/2006/relationships/hyperlink" Target="https://w3id.org/vocabulary/test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SmartDeveloperHub/sdh-vocabulary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4v.dia.fi.upm.es/" TargetMode="External"/><Relationship Id="rId4" Type="http://schemas.openxmlformats.org/officeDocument/2006/relationships/image" Target="../media/image40.emf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ont-loupe.linkeddata.es/def/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ariapoveda/vocab.linkeddata.es/" TargetMode="External"/><Relationship Id="rId4" Type="http://schemas.openxmlformats.org/officeDocument/2006/relationships/hyperlink" Target="http://ontoology.linkeddata.es/" TargetMode="External"/><Relationship Id="rId5" Type="http://schemas.openxmlformats.org/officeDocument/2006/relationships/hyperlink" Target="https://github.com/OnToology/OnToology/" TargetMode="External"/><Relationship Id="rId6" Type="http://schemas.openxmlformats.org/officeDocument/2006/relationships/hyperlink" Target="http://ar2dtool.linkeddata.es/" TargetMode="External"/><Relationship Id="rId7" Type="http://schemas.openxmlformats.org/officeDocument/2006/relationships/hyperlink" Target="https://github.com/idafensp/ar2dtool" TargetMode="External"/><Relationship Id="rId8" Type="http://schemas.openxmlformats.org/officeDocument/2006/relationships/hyperlink" Target="http://oops.linkeddata.es/" TargetMode="External"/><Relationship Id="rId9" Type="http://schemas.openxmlformats.org/officeDocument/2006/relationships/hyperlink" Target="http://oops-ws.oeg-upm.net/" TargetMode="External"/><Relationship Id="rId10" Type="http://schemas.openxmlformats.org/officeDocument/2006/relationships/hyperlink" Target="https://github.com/SmartDeveloperHub/sdh-vocabulary/tree/feature/publisher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vocab.linkeddata.es/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hyperlink" Target="mailto:isantana@fi.upm.es" TargetMode="External"/><Relationship Id="rId5" Type="http://schemas.openxmlformats.org/officeDocument/2006/relationships/hyperlink" Target="mailto:mpoveda@fi.upm.es" TargetMode="External"/><Relationship Id="rId6" Type="http://schemas.openxmlformats.org/officeDocument/2006/relationships/hyperlink" Target="mailto:dgarijo@isi.edu" TargetMode="Externa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8.tiff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8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8.tiff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8" Type="http://schemas.openxmlformats.org/officeDocument/2006/relationships/image" Target="../media/image2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8.tiff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8" Type="http://schemas.openxmlformats.org/officeDocument/2006/relationships/image" Target="../media/image2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3 Título"/>
          <p:cNvSpPr>
            <a:spLocks noGrp="1"/>
          </p:cNvSpPr>
          <p:nvPr>
            <p:ph type="ctrTitle"/>
          </p:nvPr>
        </p:nvSpPr>
        <p:spPr>
          <a:xfrm>
            <a:off x="2743200" y="1124744"/>
            <a:ext cx="6400800" cy="2313548"/>
          </a:xfrm>
        </p:spPr>
        <p:txBody>
          <a:bodyPr/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s-ES" dirty="0" smtClean="0"/>
              <a:t>OEG-Tools </a:t>
            </a:r>
            <a:r>
              <a:rPr lang="es-ES" dirty="0" err="1" smtClean="0"/>
              <a:t>for</a:t>
            </a:r>
            <a:r>
              <a:rPr lang="es-ES" dirty="0"/>
              <a:t> </a:t>
            </a:r>
            <a:r>
              <a:rPr lang="es-ES" dirty="0" err="1" smtClean="0"/>
              <a:t>supporting</a:t>
            </a:r>
            <a:r>
              <a:rPr lang="es-ES" dirty="0" smtClean="0"/>
              <a:t/>
            </a:r>
            <a:br>
              <a:rPr lang="es-ES" dirty="0" smtClean="0"/>
            </a:br>
            <a:r>
              <a:rPr lang="es-ES" dirty="0" smtClean="0"/>
              <a:t> </a:t>
            </a:r>
            <a:r>
              <a:rPr lang="es-ES" dirty="0" err="1" smtClean="0"/>
              <a:t>Ontology</a:t>
            </a:r>
            <a:r>
              <a:rPr lang="es-ES" dirty="0" smtClean="0"/>
              <a:t> </a:t>
            </a:r>
            <a:r>
              <a:rPr lang="es-ES" dirty="0" err="1" smtClean="0"/>
              <a:t>Engineering</a:t>
            </a:r>
            <a:r>
              <a:rPr lang="es-ES" dirty="0"/>
              <a:t/>
            </a:r>
            <a:br>
              <a:rPr lang="es-ES" dirty="0"/>
            </a:br>
            <a:endParaRPr lang="en-US" sz="1800" b="0" dirty="0" smtClean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6448736"/>
            <a:ext cx="1117600" cy="3937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427984" y="3692973"/>
            <a:ext cx="2305807" cy="1431161"/>
          </a:xfrm>
          <a:prstGeom prst="rect">
            <a:avLst/>
          </a:prstGeom>
          <a:noFill/>
        </p:spPr>
        <p:txBody>
          <a:bodyPr wrap="square" numCol="1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600" b="1" dirty="0" err="1" smtClean="0"/>
              <a:t>Idafen</a:t>
            </a:r>
            <a:r>
              <a:rPr lang="en-US" sz="1600" b="1" dirty="0" smtClean="0"/>
              <a:t> Santana-P</a:t>
            </a:r>
            <a:r>
              <a:rPr lang="es-ES" sz="1600" b="1" dirty="0" smtClean="0"/>
              <a:t>é</a:t>
            </a:r>
            <a:r>
              <a:rPr lang="en-US" sz="1600" b="1" dirty="0" err="1" smtClean="0"/>
              <a:t>rez</a:t>
            </a:r>
            <a:endParaRPr lang="en-US" sz="1600" b="1" dirty="0" smtClean="0"/>
          </a:p>
          <a:p>
            <a:pPr algn="ctr">
              <a:lnSpc>
                <a:spcPct val="150000"/>
              </a:lnSpc>
            </a:pPr>
            <a:r>
              <a:rPr lang="en-US" sz="1400" dirty="0" smtClean="0">
                <a:hlinkClick r:id="rId4"/>
              </a:rPr>
              <a:t>isantana@fi.upm.es</a:t>
            </a:r>
            <a:endParaRPr lang="en-US" sz="1400" dirty="0" smtClean="0"/>
          </a:p>
          <a:p>
            <a:pPr algn="ctr">
              <a:lnSpc>
                <a:spcPct val="150000"/>
              </a:lnSpc>
            </a:pPr>
            <a:r>
              <a:rPr lang="en-US" sz="1400" dirty="0" smtClean="0"/>
              <a:t>@</a:t>
            </a:r>
            <a:r>
              <a:rPr lang="en-US" sz="1400" dirty="0" err="1" smtClean="0"/>
              <a:t>idafensp</a:t>
            </a:r>
            <a:endParaRPr lang="en-US" sz="1400" dirty="0" smtClean="0"/>
          </a:p>
          <a:p>
            <a:pPr algn="ctr">
              <a:lnSpc>
                <a:spcPct val="150000"/>
              </a:lnSpc>
            </a:pPr>
            <a:r>
              <a:rPr lang="en-US" sz="1400" dirty="0" smtClean="0"/>
              <a:t>Post-doc at OEG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732240" y="3692973"/>
            <a:ext cx="2335549" cy="1431161"/>
          </a:xfrm>
          <a:prstGeom prst="rect">
            <a:avLst/>
          </a:prstGeom>
          <a:noFill/>
        </p:spPr>
        <p:txBody>
          <a:bodyPr wrap="square" numCol="1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600" b="1" dirty="0" smtClean="0"/>
              <a:t>Mar</a:t>
            </a:r>
            <a:r>
              <a:rPr lang="es-ES" sz="1600" b="1" dirty="0" err="1" smtClean="0"/>
              <a:t>ía</a:t>
            </a:r>
            <a:r>
              <a:rPr lang="es-ES" sz="1600" b="1" dirty="0" smtClean="0"/>
              <a:t> Poveda-Villalón</a:t>
            </a:r>
          </a:p>
          <a:p>
            <a:pPr algn="ctr">
              <a:lnSpc>
                <a:spcPct val="150000"/>
              </a:lnSpc>
            </a:pPr>
            <a:r>
              <a:rPr lang="es-ES" sz="1400" dirty="0" smtClean="0">
                <a:hlinkClick r:id="rId5"/>
              </a:rPr>
              <a:t>mpoveda@fi.upm.es</a:t>
            </a:r>
            <a:endParaRPr lang="es-ES" sz="1400" dirty="0" smtClean="0"/>
          </a:p>
          <a:p>
            <a:pPr algn="ctr">
              <a:lnSpc>
                <a:spcPct val="150000"/>
              </a:lnSpc>
            </a:pPr>
            <a:r>
              <a:rPr lang="en-US" sz="1400" dirty="0" smtClean="0"/>
              <a:t>@</a:t>
            </a:r>
            <a:r>
              <a:rPr lang="en-US" sz="1400" dirty="0" err="1" smtClean="0"/>
              <a:t>MariaPovedaV</a:t>
            </a:r>
            <a:endParaRPr lang="en-US" sz="1400" dirty="0"/>
          </a:p>
          <a:p>
            <a:pPr algn="ctr">
              <a:lnSpc>
                <a:spcPct val="150000"/>
              </a:lnSpc>
            </a:pPr>
            <a:r>
              <a:rPr lang="en-US" sz="1400" dirty="0"/>
              <a:t>Post-doc at </a:t>
            </a:r>
            <a:r>
              <a:rPr lang="en-US" sz="1400" dirty="0" smtClean="0"/>
              <a:t>OEG</a:t>
            </a:r>
            <a:endParaRPr lang="en-US" sz="1400" dirty="0"/>
          </a:p>
        </p:txBody>
      </p:sp>
      <p:sp>
        <p:nvSpPr>
          <p:cNvPr id="6" name="TextBox 5"/>
          <p:cNvSpPr txBox="1"/>
          <p:nvPr/>
        </p:nvSpPr>
        <p:spPr>
          <a:xfrm>
            <a:off x="2627784" y="3692973"/>
            <a:ext cx="1975700" cy="1431161"/>
          </a:xfrm>
          <a:prstGeom prst="rect">
            <a:avLst/>
          </a:prstGeom>
          <a:noFill/>
        </p:spPr>
        <p:txBody>
          <a:bodyPr wrap="square" numCol="1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600" b="1" dirty="0" smtClean="0"/>
              <a:t>Daniel </a:t>
            </a:r>
            <a:r>
              <a:rPr lang="en-US" sz="1600" b="1" dirty="0" err="1" smtClean="0"/>
              <a:t>Garijo</a:t>
            </a:r>
            <a:r>
              <a:rPr lang="en-US" sz="1600" b="1" dirty="0" smtClean="0"/>
              <a:t> </a:t>
            </a:r>
          </a:p>
          <a:p>
            <a:pPr algn="ctr">
              <a:lnSpc>
                <a:spcPct val="150000"/>
              </a:lnSpc>
            </a:pPr>
            <a:r>
              <a:rPr lang="en-US" sz="1400" dirty="0" smtClean="0">
                <a:hlinkClick r:id="rId6"/>
              </a:rPr>
              <a:t>dgarijo@isi.edu</a:t>
            </a:r>
            <a:endParaRPr lang="en-US" sz="1400" dirty="0" smtClean="0"/>
          </a:p>
          <a:p>
            <a:pPr algn="ctr">
              <a:lnSpc>
                <a:spcPct val="150000"/>
              </a:lnSpc>
            </a:pPr>
            <a:r>
              <a:rPr lang="en-US" sz="1400" dirty="0" smtClean="0"/>
              <a:t>@</a:t>
            </a:r>
            <a:r>
              <a:rPr lang="en-US" sz="1400" dirty="0" err="1" smtClean="0"/>
              <a:t>dgarijov</a:t>
            </a:r>
            <a:endParaRPr lang="en-US" sz="1400" dirty="0" smtClean="0"/>
          </a:p>
          <a:p>
            <a:pPr algn="ctr">
              <a:lnSpc>
                <a:spcPct val="150000"/>
              </a:lnSpc>
            </a:pPr>
            <a:r>
              <a:rPr lang="en-US" sz="1400" dirty="0" smtClean="0"/>
              <a:t>Visiting researcher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911962" y="5332649"/>
            <a:ext cx="24929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Speakers by lexicographical order</a:t>
            </a:r>
            <a:endParaRPr lang="en-US" sz="1200" dirty="0"/>
          </a:p>
        </p:txBody>
      </p:sp>
      <p:sp>
        <p:nvSpPr>
          <p:cNvPr id="8" name="Rectangle 7"/>
          <p:cNvSpPr/>
          <p:nvPr/>
        </p:nvSpPr>
        <p:spPr>
          <a:xfrm>
            <a:off x="6662000" y="6388479"/>
            <a:ext cx="24465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/>
              <a:t>Madrid, 21</a:t>
            </a:r>
            <a:r>
              <a:rPr lang="es-ES" baseline="30000" dirty="0"/>
              <a:t>st</a:t>
            </a:r>
            <a:r>
              <a:rPr lang="es-ES" dirty="0"/>
              <a:t> </a:t>
            </a:r>
            <a:r>
              <a:rPr lang="es-ES" dirty="0" err="1"/>
              <a:t>July</a:t>
            </a:r>
            <a:r>
              <a:rPr lang="es-ES" dirty="0"/>
              <a:t> 2016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a vocabulary to vocab.linkeddata.es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1560" y="836712"/>
            <a:ext cx="7772400" cy="5257800"/>
          </a:xfrm>
        </p:spPr>
        <p:txBody>
          <a:bodyPr/>
          <a:lstStyle/>
          <a:p>
            <a:r>
              <a:rPr lang="en-US" dirty="0" smtClean="0"/>
              <a:t>Go to </a:t>
            </a:r>
            <a:r>
              <a:rPr lang="en-US" dirty="0" smtClean="0">
                <a:hlinkClick r:id="rId2"/>
              </a:rPr>
              <a:t>https://github.com/oeg-upm/vocabTest</a:t>
            </a:r>
            <a:endParaRPr lang="en-US" dirty="0" smtClean="0"/>
          </a:p>
          <a:p>
            <a:r>
              <a:rPr lang="en-US" dirty="0" smtClean="0"/>
              <a:t>Edit Vocabularies.csv file</a:t>
            </a:r>
          </a:p>
          <a:p>
            <a:pPr lvl="1"/>
            <a:r>
              <a:rPr lang="en-US" dirty="0" smtClean="0"/>
              <a:t>Add your vocabulary URI and keywords</a:t>
            </a:r>
          </a:p>
          <a:p>
            <a:pPr lvl="1"/>
            <a:r>
              <a:rPr lang="en-US" dirty="0" smtClean="0"/>
              <a:t>You can remove the previous entries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Commit changes and wait. You can see your progress here:</a:t>
            </a:r>
          </a:p>
          <a:p>
            <a:pPr lvl="1">
              <a:buNone/>
            </a:pPr>
            <a:r>
              <a:rPr lang="en-US" dirty="0" smtClean="0">
                <a:hlinkClick r:id="rId3"/>
              </a:rPr>
              <a:t>http://jarsomatic.linkeddata.es/</a:t>
            </a:r>
            <a:r>
              <a:rPr lang="en-US" dirty="0" smtClean="0"/>
              <a:t> </a:t>
            </a:r>
          </a:p>
          <a:p>
            <a:pPr lvl="1"/>
            <a:endParaRPr lang="en-US" dirty="0" smtClean="0"/>
          </a:p>
          <a:p>
            <a:endParaRPr lang="en-US" dirty="0" smtClean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15616" y="2507705"/>
            <a:ext cx="6286500" cy="1778000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  <p:sp>
        <p:nvSpPr>
          <p:cNvPr id="7" name="6 Elipse"/>
          <p:cNvSpPr/>
          <p:nvPr/>
        </p:nvSpPr>
        <p:spPr bwMode="auto">
          <a:xfrm>
            <a:off x="6876256" y="3371801"/>
            <a:ext cx="288032" cy="360040"/>
          </a:xfrm>
          <a:prstGeom prst="ellipse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sz="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</a:endParaRPr>
          </a:p>
        </p:txBody>
      </p:sp>
      <p:sp>
        <p:nvSpPr>
          <p:cNvPr id="8" name="7 CuadroTexto"/>
          <p:cNvSpPr txBox="1"/>
          <p:nvPr/>
        </p:nvSpPr>
        <p:spPr>
          <a:xfrm>
            <a:off x="4737820" y="3844365"/>
            <a:ext cx="4215898" cy="369332"/>
          </a:xfrm>
          <a:prstGeom prst="rect">
            <a:avLst/>
          </a:prstGeom>
          <a:solidFill>
            <a:srgbClr val="FFFFFF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s-ES" dirty="0" err="1" smtClean="0"/>
              <a:t>You</a:t>
            </a:r>
            <a:r>
              <a:rPr lang="es-ES" dirty="0" smtClean="0"/>
              <a:t> can </a:t>
            </a:r>
            <a:r>
              <a:rPr lang="es-ES" dirty="0" err="1" smtClean="0"/>
              <a:t>even</a:t>
            </a:r>
            <a:r>
              <a:rPr lang="es-ES" dirty="0" smtClean="0"/>
              <a:t> do </a:t>
            </a:r>
            <a:r>
              <a:rPr lang="es-ES" dirty="0" err="1" smtClean="0"/>
              <a:t>it</a:t>
            </a:r>
            <a:r>
              <a:rPr lang="es-ES" dirty="0" smtClean="0"/>
              <a:t> </a:t>
            </a:r>
            <a:r>
              <a:rPr lang="es-ES" dirty="0" err="1" smtClean="0"/>
              <a:t>through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website</a:t>
            </a:r>
            <a:r>
              <a:rPr lang="es-ES" dirty="0" smtClean="0"/>
              <a:t>!</a:t>
            </a:r>
            <a:endParaRPr lang="es-ES" dirty="0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170608" y="5110782"/>
            <a:ext cx="6497736" cy="1270546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  <p:sp>
        <p:nvSpPr>
          <p:cNvPr id="11" name="10 Elipse"/>
          <p:cNvSpPr/>
          <p:nvPr/>
        </p:nvSpPr>
        <p:spPr bwMode="auto">
          <a:xfrm>
            <a:off x="3757599" y="5287050"/>
            <a:ext cx="1584176" cy="648072"/>
          </a:xfrm>
          <a:prstGeom prst="ellipse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sz="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1412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294861"/>
            <a:ext cx="7772400" cy="304800"/>
          </a:xfrm>
        </p:spPr>
        <p:txBody>
          <a:bodyPr/>
          <a:lstStyle/>
          <a:p>
            <a:r>
              <a:rPr lang="en-US" dirty="0" smtClean="0"/>
              <a:t>Adding a vocabulary to vocab.linkeddata.es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504" y="836712"/>
            <a:ext cx="9036496" cy="5257800"/>
          </a:xfrm>
        </p:spPr>
        <p:txBody>
          <a:bodyPr/>
          <a:lstStyle/>
          <a:p>
            <a:r>
              <a:rPr lang="en-US" dirty="0" smtClean="0"/>
              <a:t>Once the pull request is created, accept it. Check the results:</a:t>
            </a:r>
            <a:br>
              <a:rPr lang="en-US" dirty="0" smtClean="0"/>
            </a:br>
            <a:r>
              <a:rPr lang="en-US" dirty="0" smtClean="0">
                <a:hlinkClick r:id="rId2"/>
              </a:rPr>
              <a:t>https://oeg-upm.github.io/vocabTest/site/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Edit your vocabulary and repeat until fix.</a:t>
            </a:r>
          </a:p>
          <a:p>
            <a:pPr>
              <a:buNone/>
            </a:pPr>
            <a:endParaRPr lang="en-US" dirty="0" smtClean="0"/>
          </a:p>
          <a:p>
            <a:endParaRPr lang="en-US" sz="3200" dirty="0" smtClean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3344" y="1614736"/>
            <a:ext cx="6768752" cy="2804281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  <p:sp>
        <p:nvSpPr>
          <p:cNvPr id="8" name="7 Elipse"/>
          <p:cNvSpPr/>
          <p:nvPr/>
        </p:nvSpPr>
        <p:spPr bwMode="auto">
          <a:xfrm>
            <a:off x="2195736" y="1632179"/>
            <a:ext cx="1149896" cy="356661"/>
          </a:xfrm>
          <a:prstGeom prst="ellipse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sz="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</a:endParaRPr>
          </a:p>
        </p:txBody>
      </p:sp>
      <p:sp>
        <p:nvSpPr>
          <p:cNvPr id="7" name="6 CuadroTexto"/>
          <p:cNvSpPr txBox="1"/>
          <p:nvPr/>
        </p:nvSpPr>
        <p:spPr>
          <a:xfrm>
            <a:off x="3129608" y="1686744"/>
            <a:ext cx="5784597" cy="369332"/>
          </a:xfrm>
          <a:prstGeom prst="rect">
            <a:avLst/>
          </a:prstGeom>
          <a:solidFill>
            <a:srgbClr val="FFFFFF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s-ES" dirty="0" smtClean="0"/>
              <a:t>No </a:t>
            </a:r>
            <a:r>
              <a:rPr lang="es-ES" dirty="0" err="1" smtClean="0"/>
              <a:t>vocabulary</a:t>
            </a:r>
            <a:r>
              <a:rPr lang="es-ES" dirty="0" smtClean="0"/>
              <a:t> has </a:t>
            </a:r>
            <a:r>
              <a:rPr lang="es-ES" dirty="0" err="1" smtClean="0"/>
              <a:t>been</a:t>
            </a:r>
            <a:r>
              <a:rPr lang="es-ES" dirty="0" smtClean="0"/>
              <a:t> </a:t>
            </a:r>
            <a:r>
              <a:rPr lang="es-ES" dirty="0" err="1" smtClean="0"/>
              <a:t>added</a:t>
            </a:r>
            <a:r>
              <a:rPr lang="es-ES" dirty="0" smtClean="0"/>
              <a:t>, </a:t>
            </a:r>
            <a:r>
              <a:rPr lang="es-ES" dirty="0" err="1" smtClean="0"/>
              <a:t>let’s</a:t>
            </a:r>
            <a:r>
              <a:rPr lang="es-ES" dirty="0" smtClean="0"/>
              <a:t> </a:t>
            </a:r>
            <a:r>
              <a:rPr lang="es-ES" dirty="0" err="1" smtClean="0"/>
              <a:t>check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report</a:t>
            </a:r>
            <a:r>
              <a:rPr lang="es-ES" dirty="0" smtClean="0"/>
              <a:t>:</a:t>
            </a:r>
            <a:endParaRPr lang="es-ES" dirty="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689448" y="3918992"/>
            <a:ext cx="7143750" cy="1733550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  <p:cxnSp>
        <p:nvCxnSpPr>
          <p:cNvPr id="10" name="9 Conector recto de flecha"/>
          <p:cNvCxnSpPr>
            <a:stCxn id="8" idx="5"/>
            <a:endCxn id="2052" idx="0"/>
          </p:cNvCxnSpPr>
          <p:nvPr/>
        </p:nvCxnSpPr>
        <p:spPr bwMode="auto">
          <a:xfrm>
            <a:off x="3177234" y="1936608"/>
            <a:ext cx="2084089" cy="1982384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270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a vocabulary to vocab.linkeddata.es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1560" y="836712"/>
            <a:ext cx="7772400" cy="5257800"/>
          </a:xfrm>
        </p:spPr>
        <p:txBody>
          <a:bodyPr/>
          <a:lstStyle/>
          <a:p>
            <a:r>
              <a:rPr lang="en-US" dirty="0" smtClean="0"/>
              <a:t>Go to </a:t>
            </a:r>
            <a:r>
              <a:rPr lang="en-US" dirty="0" smtClean="0">
                <a:hlinkClick r:id="rId2"/>
              </a:rPr>
              <a:t>https://github.com/oeg-upm/vocabUpdates/</a:t>
            </a:r>
            <a:endParaRPr lang="en-US" dirty="0" smtClean="0"/>
          </a:p>
          <a:p>
            <a:r>
              <a:rPr lang="en-US" dirty="0" smtClean="0"/>
              <a:t>Edit Vocabularies.csv file</a:t>
            </a:r>
          </a:p>
          <a:p>
            <a:pPr lvl="1"/>
            <a:r>
              <a:rPr lang="en-US" dirty="0" smtClean="0"/>
              <a:t>Add your vocabulary URI and keywords</a:t>
            </a:r>
          </a:p>
          <a:p>
            <a:pPr lvl="1"/>
            <a:r>
              <a:rPr lang="en-US" dirty="0" smtClean="0"/>
              <a:t>You </a:t>
            </a:r>
            <a:r>
              <a:rPr lang="en-US" b="1" dirty="0" smtClean="0"/>
              <a:t>MUST NOT</a:t>
            </a:r>
            <a:r>
              <a:rPr lang="en-US" dirty="0" smtClean="0"/>
              <a:t> remove the previous entries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Commit changes and wait. You can see your progress here:</a:t>
            </a:r>
          </a:p>
          <a:p>
            <a:pPr lvl="1">
              <a:buNone/>
            </a:pPr>
            <a:r>
              <a:rPr lang="en-US" dirty="0" smtClean="0">
                <a:hlinkClick r:id="rId3"/>
              </a:rPr>
              <a:t>http://jarsomatic.linkeddata.es/</a:t>
            </a:r>
            <a:r>
              <a:rPr lang="en-US" dirty="0" smtClean="0"/>
              <a:t>. Accept the pull request and contact Raul </a:t>
            </a:r>
            <a:r>
              <a:rPr lang="en-US" smtClean="0"/>
              <a:t>for re-deployment.</a:t>
            </a:r>
            <a:endParaRPr lang="en-US" dirty="0" smtClean="0"/>
          </a:p>
          <a:p>
            <a:pPr lvl="1"/>
            <a:endParaRPr lang="en-US" dirty="0" smtClean="0"/>
          </a:p>
          <a:p>
            <a:endParaRPr lang="en-US" dirty="0" smtClean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15616" y="2507705"/>
            <a:ext cx="6286500" cy="1778000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  <p:sp>
        <p:nvSpPr>
          <p:cNvPr id="7" name="6 Elipse"/>
          <p:cNvSpPr/>
          <p:nvPr/>
        </p:nvSpPr>
        <p:spPr bwMode="auto">
          <a:xfrm>
            <a:off x="6876256" y="3371801"/>
            <a:ext cx="288032" cy="360040"/>
          </a:xfrm>
          <a:prstGeom prst="ellipse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sz="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</a:endParaRPr>
          </a:p>
        </p:txBody>
      </p:sp>
      <p:sp>
        <p:nvSpPr>
          <p:cNvPr id="8" name="7 CuadroTexto"/>
          <p:cNvSpPr txBox="1"/>
          <p:nvPr/>
        </p:nvSpPr>
        <p:spPr>
          <a:xfrm>
            <a:off x="4737820" y="3844365"/>
            <a:ext cx="4215898" cy="369332"/>
          </a:xfrm>
          <a:prstGeom prst="rect">
            <a:avLst/>
          </a:prstGeom>
          <a:solidFill>
            <a:srgbClr val="FFFFFF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s-ES" dirty="0" err="1" smtClean="0"/>
              <a:t>You</a:t>
            </a:r>
            <a:r>
              <a:rPr lang="es-ES" dirty="0" smtClean="0"/>
              <a:t> can </a:t>
            </a:r>
            <a:r>
              <a:rPr lang="es-ES" dirty="0" err="1" smtClean="0"/>
              <a:t>even</a:t>
            </a:r>
            <a:r>
              <a:rPr lang="es-ES" dirty="0" smtClean="0"/>
              <a:t> do </a:t>
            </a:r>
            <a:r>
              <a:rPr lang="es-ES" dirty="0" err="1" smtClean="0"/>
              <a:t>it</a:t>
            </a:r>
            <a:r>
              <a:rPr lang="es-ES" dirty="0" smtClean="0"/>
              <a:t> </a:t>
            </a:r>
            <a:r>
              <a:rPr lang="es-ES" dirty="0" err="1" smtClean="0"/>
              <a:t>through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website</a:t>
            </a:r>
            <a:r>
              <a:rPr lang="es-ES" dirty="0" smtClean="0"/>
              <a:t>!</a:t>
            </a:r>
            <a:endParaRPr lang="es-ES" dirty="0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170608" y="5254798"/>
            <a:ext cx="6497736" cy="1270546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  <p:sp>
        <p:nvSpPr>
          <p:cNvPr id="11" name="10 Elipse"/>
          <p:cNvSpPr/>
          <p:nvPr/>
        </p:nvSpPr>
        <p:spPr bwMode="auto">
          <a:xfrm>
            <a:off x="3757599" y="5287050"/>
            <a:ext cx="1584176" cy="648072"/>
          </a:xfrm>
          <a:prstGeom prst="ellipse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sz="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0669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extBox 54"/>
          <p:cNvSpPr txBox="1"/>
          <p:nvPr/>
        </p:nvSpPr>
        <p:spPr>
          <a:xfrm>
            <a:off x="5782229" y="2694610"/>
            <a:ext cx="23658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>
                <a:solidFill>
                  <a:srgbClr val="1D56A5"/>
                </a:solidFill>
              </a:rPr>
              <a:t>Vocabularium</a:t>
            </a:r>
            <a:endParaRPr lang="en-US" sz="2800" dirty="0">
              <a:solidFill>
                <a:srgbClr val="1D56A5"/>
              </a:solidFill>
            </a:endParaRPr>
          </a:p>
        </p:txBody>
      </p:sp>
      <p:sp>
        <p:nvSpPr>
          <p:cNvPr id="30" name="Oval 29"/>
          <p:cNvSpPr/>
          <p:nvPr/>
        </p:nvSpPr>
        <p:spPr bwMode="auto">
          <a:xfrm>
            <a:off x="1835752" y="876251"/>
            <a:ext cx="504000" cy="504056"/>
          </a:xfrm>
          <a:prstGeom prst="ellipse">
            <a:avLst/>
          </a:prstGeom>
          <a:solidFill>
            <a:srgbClr val="236CB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</a:rPr>
              <a:t>1</a:t>
            </a:r>
          </a:p>
        </p:txBody>
      </p:sp>
      <p:sp>
        <p:nvSpPr>
          <p:cNvPr id="31" name="Oval 30"/>
          <p:cNvSpPr/>
          <p:nvPr/>
        </p:nvSpPr>
        <p:spPr bwMode="auto">
          <a:xfrm>
            <a:off x="5342421" y="2743308"/>
            <a:ext cx="504000" cy="504056"/>
          </a:xfrm>
          <a:prstGeom prst="ellipse">
            <a:avLst/>
          </a:prstGeom>
          <a:solidFill>
            <a:srgbClr val="236CB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</a:rPr>
              <a:t>3</a:t>
            </a: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0053" y="860823"/>
            <a:ext cx="1480592" cy="5420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 of contents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1599" y="5850236"/>
            <a:ext cx="1222606" cy="63361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168" y="4433985"/>
            <a:ext cx="2437352" cy="56934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1025" y="4354703"/>
            <a:ext cx="1501949" cy="672931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 bwMode="auto">
          <a:xfrm flipV="1">
            <a:off x="0" y="2031600"/>
            <a:ext cx="9144000" cy="0"/>
          </a:xfrm>
          <a:prstGeom prst="line">
            <a:avLst/>
          </a:prstGeom>
          <a:noFill/>
          <a:ln w="19050" cap="flat" cmpd="sng" algn="ctr">
            <a:solidFill>
              <a:schemeClr val="tx1">
                <a:lumMod val="50000"/>
                <a:lumOff val="50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6" name="Straight Connector 15"/>
          <p:cNvCxnSpPr/>
          <p:nvPr/>
        </p:nvCxnSpPr>
        <p:spPr bwMode="auto">
          <a:xfrm flipV="1">
            <a:off x="0" y="4077072"/>
            <a:ext cx="9144000" cy="0"/>
          </a:xfrm>
          <a:prstGeom prst="line">
            <a:avLst/>
          </a:prstGeom>
          <a:noFill/>
          <a:ln w="19050" cap="flat" cmpd="sng" algn="ctr">
            <a:solidFill>
              <a:schemeClr val="tx1">
                <a:lumMod val="50000"/>
                <a:lumOff val="50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7" name="Straight Connector 16"/>
          <p:cNvCxnSpPr/>
          <p:nvPr/>
        </p:nvCxnSpPr>
        <p:spPr bwMode="auto">
          <a:xfrm flipV="1">
            <a:off x="0" y="5661248"/>
            <a:ext cx="9144000" cy="0"/>
          </a:xfrm>
          <a:prstGeom prst="line">
            <a:avLst/>
          </a:prstGeom>
          <a:noFill/>
          <a:ln w="19050" cap="flat" cmpd="sng" algn="ctr">
            <a:solidFill>
              <a:schemeClr val="tx1">
                <a:lumMod val="50000"/>
                <a:lumOff val="50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33" name="Elbow Connector 32"/>
          <p:cNvCxnSpPr>
            <a:stCxn id="29" idx="2"/>
            <a:endCxn id="13" idx="0"/>
          </p:cNvCxnSpPr>
          <p:nvPr/>
        </p:nvCxnSpPr>
        <p:spPr bwMode="auto">
          <a:xfrm>
            <a:off x="3965121" y="3213792"/>
            <a:ext cx="606879" cy="1140911"/>
          </a:xfrm>
          <a:prstGeom prst="straightConnector1">
            <a:avLst/>
          </a:prstGeom>
          <a:noFill/>
          <a:ln w="1270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6" name="Elbow Connector 32"/>
          <p:cNvCxnSpPr>
            <a:stCxn id="29" idx="2"/>
            <a:endCxn id="12" idx="0"/>
          </p:cNvCxnSpPr>
          <p:nvPr/>
        </p:nvCxnSpPr>
        <p:spPr bwMode="auto">
          <a:xfrm>
            <a:off x="3965121" y="3213792"/>
            <a:ext cx="3337723" cy="1220193"/>
          </a:xfrm>
          <a:prstGeom prst="straightConnector1">
            <a:avLst/>
          </a:prstGeom>
          <a:noFill/>
          <a:ln w="1270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9" name="Elbow Connector 32"/>
          <p:cNvCxnSpPr>
            <a:stCxn id="29" idx="2"/>
            <a:endCxn id="5" idx="0"/>
          </p:cNvCxnSpPr>
          <p:nvPr/>
        </p:nvCxnSpPr>
        <p:spPr bwMode="auto">
          <a:xfrm flipH="1">
            <a:off x="2182902" y="3213792"/>
            <a:ext cx="1782219" cy="2636444"/>
          </a:xfrm>
          <a:prstGeom prst="straightConnector1">
            <a:avLst/>
          </a:prstGeom>
          <a:noFill/>
          <a:ln w="1270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2" name="Elbow Connector 32"/>
          <p:cNvCxnSpPr/>
          <p:nvPr/>
        </p:nvCxnSpPr>
        <p:spPr bwMode="auto">
          <a:xfrm flipH="1" flipV="1">
            <a:off x="3311861" y="1256949"/>
            <a:ext cx="658328" cy="587875"/>
          </a:xfrm>
          <a:prstGeom prst="straightConnector1">
            <a:avLst/>
          </a:prstGeom>
          <a:noFill/>
          <a:ln w="1270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5" name="TextBox 44"/>
          <p:cNvSpPr txBox="1"/>
          <p:nvPr/>
        </p:nvSpPr>
        <p:spPr>
          <a:xfrm>
            <a:off x="3273219" y="1412253"/>
            <a:ext cx="808482" cy="215444"/>
          </a:xfrm>
          <a:prstGeom prst="rect">
            <a:avLst/>
          </a:prstGeom>
          <a:solidFill>
            <a:schemeClr val="bg1"/>
          </a:solidFill>
        </p:spPr>
        <p:txBody>
          <a:bodyPr wrap="none" lIns="36000" tIns="0" rIns="36000" bIns="0" rtlCol="0">
            <a:spAutoFit/>
          </a:bodyPr>
          <a:lstStyle/>
          <a:p>
            <a:r>
              <a:rPr lang="en-US" sz="1400" dirty="0" smtClean="0"/>
              <a:t>based on</a:t>
            </a:r>
            <a:endParaRPr lang="en-US" sz="1400" dirty="0"/>
          </a:p>
        </p:txBody>
      </p:sp>
      <p:cxnSp>
        <p:nvCxnSpPr>
          <p:cNvPr id="46" name="Elbow Connector 32"/>
          <p:cNvCxnSpPr>
            <a:stCxn id="29" idx="0"/>
          </p:cNvCxnSpPr>
          <p:nvPr/>
        </p:nvCxnSpPr>
        <p:spPr bwMode="auto">
          <a:xfrm flipV="1">
            <a:off x="3965121" y="2186915"/>
            <a:ext cx="5068" cy="594013"/>
          </a:xfrm>
          <a:prstGeom prst="straightConnector1">
            <a:avLst/>
          </a:prstGeom>
          <a:noFill/>
          <a:ln w="1270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6" name="Rectangle 5"/>
          <p:cNvSpPr/>
          <p:nvPr/>
        </p:nvSpPr>
        <p:spPr bwMode="auto">
          <a:xfrm>
            <a:off x="0" y="5661248"/>
            <a:ext cx="1152128" cy="344423"/>
          </a:xfrm>
          <a:prstGeom prst="rect">
            <a:avLst/>
          </a:prstGeom>
          <a:solidFill>
            <a:srgbClr val="1D56A5"/>
          </a:solidFill>
          <a:ln w="28575" cap="flat" cmpd="sng" algn="ctr">
            <a:solidFill>
              <a:srgbClr val="1D56A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45720" rIns="7200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</a:rPr>
              <a:t>Evaluation</a:t>
            </a: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9828" y="1818128"/>
            <a:ext cx="1456807" cy="540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 bwMode="auto">
          <a:xfrm>
            <a:off x="-12577" y="4077072"/>
            <a:ext cx="1584176" cy="344423"/>
          </a:xfrm>
          <a:prstGeom prst="rect">
            <a:avLst/>
          </a:prstGeom>
          <a:solidFill>
            <a:srgbClr val="1D56A5"/>
          </a:solidFill>
          <a:ln w="28575" cap="flat" cmpd="sng" algn="ctr">
            <a:solidFill>
              <a:srgbClr val="1D56A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45720" rIns="7200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</a:rPr>
              <a:t>Documentation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-12577" y="2031600"/>
            <a:ext cx="1164705" cy="344423"/>
          </a:xfrm>
          <a:prstGeom prst="rect">
            <a:avLst/>
          </a:prstGeom>
          <a:solidFill>
            <a:srgbClr val="1D56A5"/>
          </a:solidFill>
          <a:ln w="28575" cap="flat" cmpd="sng" algn="ctr">
            <a:solidFill>
              <a:srgbClr val="1D56A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45720" rIns="7200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</a:rPr>
              <a:t>Publication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1" y="678168"/>
            <a:ext cx="1295400" cy="344423"/>
          </a:xfrm>
          <a:prstGeom prst="rect">
            <a:avLst/>
          </a:prstGeom>
          <a:solidFill>
            <a:srgbClr val="1D56A5"/>
          </a:solidFill>
          <a:ln w="28575" cap="flat" cmpd="sng" algn="ctr">
            <a:solidFill>
              <a:srgbClr val="1D56A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45720" rIns="7200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</a:rPr>
              <a:t>Registration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3560880" y="2365758"/>
            <a:ext cx="858175" cy="215444"/>
          </a:xfrm>
          <a:prstGeom prst="rect">
            <a:avLst/>
          </a:prstGeom>
          <a:solidFill>
            <a:schemeClr val="bg1"/>
          </a:solidFill>
        </p:spPr>
        <p:txBody>
          <a:bodyPr wrap="none" lIns="36000" tIns="0" rIns="36000" bIns="0" rtlCol="0">
            <a:spAutoFit/>
          </a:bodyPr>
          <a:lstStyle/>
          <a:p>
            <a:r>
              <a:rPr lang="en-US" sz="1400" smtClean="0"/>
              <a:t>integrates</a:t>
            </a:r>
            <a:endParaRPr lang="en-US" sz="1400" dirty="0"/>
          </a:p>
        </p:txBody>
      </p:sp>
      <p:sp>
        <p:nvSpPr>
          <p:cNvPr id="52" name="TextBox 51"/>
          <p:cNvSpPr txBox="1"/>
          <p:nvPr/>
        </p:nvSpPr>
        <p:spPr>
          <a:xfrm>
            <a:off x="3085592" y="3802288"/>
            <a:ext cx="858175" cy="215444"/>
          </a:xfrm>
          <a:prstGeom prst="rect">
            <a:avLst/>
          </a:prstGeom>
          <a:solidFill>
            <a:schemeClr val="bg1"/>
          </a:solidFill>
        </p:spPr>
        <p:txBody>
          <a:bodyPr wrap="none" lIns="36000" tIns="0" rIns="36000" bIns="0" rtlCol="0">
            <a:spAutoFit/>
          </a:bodyPr>
          <a:lstStyle/>
          <a:p>
            <a:r>
              <a:rPr lang="en-US" sz="1400" smtClean="0"/>
              <a:t>integrates</a:t>
            </a:r>
            <a:endParaRPr lang="en-US" sz="1400" dirty="0"/>
          </a:p>
        </p:txBody>
      </p:sp>
      <p:sp>
        <p:nvSpPr>
          <p:cNvPr id="53" name="TextBox 52"/>
          <p:cNvSpPr txBox="1"/>
          <p:nvPr/>
        </p:nvSpPr>
        <p:spPr>
          <a:xfrm>
            <a:off x="5364088" y="3802288"/>
            <a:ext cx="858175" cy="215444"/>
          </a:xfrm>
          <a:prstGeom prst="rect">
            <a:avLst/>
          </a:prstGeom>
          <a:solidFill>
            <a:schemeClr val="bg1"/>
          </a:solidFill>
        </p:spPr>
        <p:txBody>
          <a:bodyPr wrap="none" lIns="36000" tIns="0" rIns="36000" bIns="0" rtlCol="0">
            <a:spAutoFit/>
          </a:bodyPr>
          <a:lstStyle/>
          <a:p>
            <a:r>
              <a:rPr lang="en-US" sz="1400" smtClean="0"/>
              <a:t>integrates</a:t>
            </a:r>
            <a:endParaRPr lang="en-US" sz="1400" dirty="0"/>
          </a:p>
        </p:txBody>
      </p:sp>
      <p:sp>
        <p:nvSpPr>
          <p:cNvPr id="54" name="TextBox 53"/>
          <p:cNvSpPr txBox="1"/>
          <p:nvPr/>
        </p:nvSpPr>
        <p:spPr>
          <a:xfrm>
            <a:off x="4040998" y="3802288"/>
            <a:ext cx="858175" cy="215444"/>
          </a:xfrm>
          <a:prstGeom prst="rect">
            <a:avLst/>
          </a:prstGeom>
          <a:solidFill>
            <a:schemeClr val="bg1"/>
          </a:solidFill>
        </p:spPr>
        <p:txBody>
          <a:bodyPr wrap="none" lIns="36000" tIns="0" rIns="36000" bIns="0" rtlCol="0">
            <a:spAutoFit/>
          </a:bodyPr>
          <a:lstStyle/>
          <a:p>
            <a:r>
              <a:rPr lang="en-US" sz="1400" smtClean="0"/>
              <a:t>integrates</a:t>
            </a:r>
            <a:endParaRPr lang="en-US" sz="1400" dirty="0"/>
          </a:p>
        </p:txBody>
      </p:sp>
      <p:sp>
        <p:nvSpPr>
          <p:cNvPr id="4" name="Rounded Rectangle 3"/>
          <p:cNvSpPr/>
          <p:nvPr/>
        </p:nvSpPr>
        <p:spPr bwMode="auto">
          <a:xfrm>
            <a:off x="-36512" y="678168"/>
            <a:ext cx="9180512" cy="5915744"/>
          </a:xfrm>
          <a:prstGeom prst="roundRect">
            <a:avLst>
              <a:gd name="adj" fmla="val 0"/>
            </a:avLst>
          </a:prstGeom>
          <a:solidFill>
            <a:srgbClr val="FFFFFF">
              <a:alpha val="87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0210" y="2780928"/>
            <a:ext cx="1789822" cy="432864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 bwMode="auto">
          <a:xfrm>
            <a:off x="2463331" y="2743308"/>
            <a:ext cx="504000" cy="504056"/>
          </a:xfrm>
          <a:prstGeom prst="ellipse">
            <a:avLst/>
          </a:prstGeom>
          <a:solidFill>
            <a:srgbClr val="236CB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301418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OnToology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5496" y="2564904"/>
            <a:ext cx="1612954" cy="134076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4185" y="3905672"/>
            <a:ext cx="755576" cy="19739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752" y="3233600"/>
            <a:ext cx="1789822" cy="432864"/>
          </a:xfrm>
          <a:prstGeom prst="rect">
            <a:avLst/>
          </a:prstGeom>
        </p:spPr>
      </p:pic>
      <p:cxnSp>
        <p:nvCxnSpPr>
          <p:cNvPr id="20" name="Curved Connector 19"/>
          <p:cNvCxnSpPr>
            <a:stCxn id="16" idx="3"/>
            <a:endCxn id="18" idx="1"/>
          </p:cNvCxnSpPr>
          <p:nvPr/>
        </p:nvCxnSpPr>
        <p:spPr bwMode="auto">
          <a:xfrm>
            <a:off x="1648450" y="3235288"/>
            <a:ext cx="691302" cy="214744"/>
          </a:xfrm>
          <a:prstGeom prst="curvedConnector3">
            <a:avLst>
              <a:gd name="adj1" fmla="val 50000"/>
            </a:avLst>
          </a:prstGeom>
          <a:noFill/>
          <a:ln w="28575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35" name="Picture 3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4885" y="870027"/>
            <a:ext cx="594312" cy="594312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6316736" y="982517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b="1" dirty="0" err="1" smtClean="0">
                <a:latin typeface="Helvetica" charset="0"/>
                <a:ea typeface="Helvetica" charset="0"/>
                <a:cs typeface="Helvetica" charset="0"/>
              </a:rPr>
              <a:t>Evaluation</a:t>
            </a:r>
            <a:r>
              <a:rPr lang="es-ES_tradnl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s-ES_tradnl" b="1" dirty="0" err="1" smtClean="0">
                <a:latin typeface="Helvetica" charset="0"/>
                <a:ea typeface="Helvetica" charset="0"/>
                <a:cs typeface="Helvetica" charset="0"/>
              </a:rPr>
              <a:t>reports</a:t>
            </a:r>
            <a:endParaRPr lang="es-ES_tradnl" b="1" dirty="0"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7241" y="1730690"/>
            <a:ext cx="609600" cy="609600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6316736" y="1810476"/>
            <a:ext cx="2540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b="1" dirty="0" smtClean="0">
                <a:latin typeface="Helvetica" charset="0"/>
                <a:ea typeface="Helvetica" charset="0"/>
                <a:cs typeface="Helvetica" charset="0"/>
              </a:rPr>
              <a:t>HTML </a:t>
            </a:r>
            <a:r>
              <a:rPr lang="es-ES_tradnl" b="1" dirty="0" err="1" smtClean="0">
                <a:latin typeface="Helvetica" charset="0"/>
                <a:ea typeface="Helvetica" charset="0"/>
                <a:cs typeface="Helvetica" charset="0"/>
              </a:rPr>
              <a:t>documentation</a:t>
            </a:r>
            <a:endParaRPr lang="es-ES_tradnl" b="1" dirty="0"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3374" y="2606641"/>
            <a:ext cx="577334" cy="577334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6316736" y="2638435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b="1" dirty="0" err="1" smtClean="0">
                <a:latin typeface="Helvetica" charset="0"/>
                <a:ea typeface="Helvetica" charset="0"/>
                <a:cs typeface="Helvetica" charset="0"/>
              </a:rPr>
              <a:t>Diagrams</a:t>
            </a:r>
            <a:endParaRPr lang="es-ES_tradnl" b="1" dirty="0"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8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6067" y="3450326"/>
            <a:ext cx="471948" cy="471948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6316736" y="3466394"/>
            <a:ext cx="1633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b="1" dirty="0" err="1" smtClean="0">
                <a:latin typeface="Helvetica" charset="0"/>
                <a:ea typeface="Helvetica" charset="0"/>
                <a:cs typeface="Helvetica" charset="0"/>
              </a:rPr>
              <a:t>Permanet</a:t>
            </a:r>
            <a:r>
              <a:rPr lang="es-ES_tradnl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s-ES_tradnl" b="1" dirty="0" err="1" smtClean="0">
                <a:latin typeface="Helvetica" charset="0"/>
                <a:ea typeface="Helvetica" charset="0"/>
                <a:cs typeface="Helvetica" charset="0"/>
              </a:rPr>
              <a:t>ids</a:t>
            </a:r>
            <a:endParaRPr lang="es-ES_tradnl" b="1" dirty="0"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3441" y="4188625"/>
            <a:ext cx="457200" cy="457200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6316736" y="4294353"/>
            <a:ext cx="2364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b="1" dirty="0" smtClean="0">
                <a:latin typeface="Helvetica" charset="0"/>
                <a:ea typeface="Helvetica" charset="0"/>
                <a:cs typeface="Helvetica" charset="0"/>
              </a:rPr>
              <a:t>Content </a:t>
            </a:r>
            <a:r>
              <a:rPr lang="es-ES_tradnl" b="1" dirty="0" err="1" smtClean="0">
                <a:latin typeface="Helvetica" charset="0"/>
                <a:ea typeface="Helvetica" charset="0"/>
                <a:cs typeface="Helvetica" charset="0"/>
              </a:rPr>
              <a:t>negotiation</a:t>
            </a:r>
            <a:endParaRPr lang="es-ES_tradnl" b="1" dirty="0"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3962" y="4912176"/>
            <a:ext cx="576158" cy="576158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6316736" y="5122312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b="1" dirty="0" err="1" smtClean="0">
                <a:latin typeface="Helvetica" charset="0"/>
                <a:ea typeface="Helvetica" charset="0"/>
                <a:cs typeface="Helvetica" charset="0"/>
              </a:rPr>
              <a:t>Bundle</a:t>
            </a:r>
            <a:endParaRPr lang="es-ES_tradnl" b="1" dirty="0">
              <a:latin typeface="Helvetica" charset="0"/>
              <a:ea typeface="Helvetica" charset="0"/>
              <a:cs typeface="Helvetica" charset="0"/>
            </a:endParaRPr>
          </a:p>
        </p:txBody>
      </p:sp>
      <p:cxnSp>
        <p:nvCxnSpPr>
          <p:cNvPr id="50" name="Curved Connector 49"/>
          <p:cNvCxnSpPr>
            <a:stCxn id="18" idx="3"/>
            <a:endCxn id="35" idx="1"/>
          </p:cNvCxnSpPr>
          <p:nvPr/>
        </p:nvCxnSpPr>
        <p:spPr bwMode="auto">
          <a:xfrm flipV="1">
            <a:off x="4129574" y="1167183"/>
            <a:ext cx="1505311" cy="2282849"/>
          </a:xfrm>
          <a:prstGeom prst="curvedConnector3">
            <a:avLst>
              <a:gd name="adj1" fmla="val 50000"/>
            </a:avLst>
          </a:prstGeom>
          <a:noFill/>
          <a:ln w="28575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3" name="Curved Connector 52"/>
          <p:cNvCxnSpPr>
            <a:stCxn id="18" idx="3"/>
            <a:endCxn id="32" idx="1"/>
          </p:cNvCxnSpPr>
          <p:nvPr/>
        </p:nvCxnSpPr>
        <p:spPr bwMode="auto">
          <a:xfrm flipV="1">
            <a:off x="4129574" y="2035490"/>
            <a:ext cx="1497667" cy="1414542"/>
          </a:xfrm>
          <a:prstGeom prst="curvedConnector3">
            <a:avLst>
              <a:gd name="adj1" fmla="val 50000"/>
            </a:avLst>
          </a:prstGeom>
          <a:noFill/>
          <a:ln w="28575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6" name="Curved Connector 55"/>
          <p:cNvCxnSpPr>
            <a:stCxn id="18" idx="3"/>
            <a:endCxn id="30" idx="1"/>
          </p:cNvCxnSpPr>
          <p:nvPr/>
        </p:nvCxnSpPr>
        <p:spPr bwMode="auto">
          <a:xfrm flipV="1">
            <a:off x="4129574" y="2895308"/>
            <a:ext cx="1513800" cy="554724"/>
          </a:xfrm>
          <a:prstGeom prst="curvedConnector3">
            <a:avLst>
              <a:gd name="adj1" fmla="val 50000"/>
            </a:avLst>
          </a:prstGeom>
          <a:noFill/>
          <a:ln w="28575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9" name="Curved Connector 58"/>
          <p:cNvCxnSpPr>
            <a:stCxn id="18" idx="3"/>
            <a:endCxn id="34" idx="1"/>
          </p:cNvCxnSpPr>
          <p:nvPr/>
        </p:nvCxnSpPr>
        <p:spPr bwMode="auto">
          <a:xfrm>
            <a:off x="4129574" y="3450032"/>
            <a:ext cx="1566493" cy="236268"/>
          </a:xfrm>
          <a:prstGeom prst="curvedConnector3">
            <a:avLst>
              <a:gd name="adj1" fmla="val 50000"/>
            </a:avLst>
          </a:prstGeom>
          <a:noFill/>
          <a:ln w="28575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2" name="Curved Connector 61"/>
          <p:cNvCxnSpPr>
            <a:stCxn id="18" idx="3"/>
            <a:endCxn id="29" idx="1"/>
          </p:cNvCxnSpPr>
          <p:nvPr/>
        </p:nvCxnSpPr>
        <p:spPr bwMode="auto">
          <a:xfrm>
            <a:off x="4129574" y="3450032"/>
            <a:ext cx="1573867" cy="967193"/>
          </a:xfrm>
          <a:prstGeom prst="curvedConnector3">
            <a:avLst>
              <a:gd name="adj1" fmla="val 50000"/>
            </a:avLst>
          </a:prstGeom>
          <a:noFill/>
          <a:ln w="28575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5" name="Curved Connector 64"/>
          <p:cNvCxnSpPr>
            <a:stCxn id="18" idx="3"/>
            <a:endCxn id="27" idx="1"/>
          </p:cNvCxnSpPr>
          <p:nvPr/>
        </p:nvCxnSpPr>
        <p:spPr bwMode="auto">
          <a:xfrm>
            <a:off x="4129574" y="3450032"/>
            <a:ext cx="1514388" cy="1750223"/>
          </a:xfrm>
          <a:prstGeom prst="curvedConnector3">
            <a:avLst>
              <a:gd name="adj1" fmla="val 50000"/>
            </a:avLst>
          </a:prstGeom>
          <a:noFill/>
          <a:ln w="28575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68" name="Picture 67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2717" y="5754687"/>
            <a:ext cx="698649" cy="698649"/>
          </a:xfrm>
          <a:prstGeom prst="rect">
            <a:avLst/>
          </a:prstGeom>
        </p:spPr>
      </p:pic>
      <p:sp>
        <p:nvSpPr>
          <p:cNvPr id="71" name="TextBox 70"/>
          <p:cNvSpPr txBox="1"/>
          <p:nvPr/>
        </p:nvSpPr>
        <p:spPr>
          <a:xfrm>
            <a:off x="6316736" y="5950273"/>
            <a:ext cx="1941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b="1" dirty="0" err="1" smtClean="0">
                <a:latin typeface="Helvetica" charset="0"/>
                <a:ea typeface="Helvetica" charset="0"/>
                <a:cs typeface="Helvetica" charset="0"/>
              </a:rPr>
              <a:t>Previsualization</a:t>
            </a:r>
            <a:endParaRPr lang="es-ES_tradnl" b="1" dirty="0">
              <a:latin typeface="Helvetica" charset="0"/>
              <a:ea typeface="Helvetica" charset="0"/>
              <a:cs typeface="Helvetica" charset="0"/>
            </a:endParaRPr>
          </a:p>
        </p:txBody>
      </p:sp>
      <p:cxnSp>
        <p:nvCxnSpPr>
          <p:cNvPr id="72" name="Curved Connector 71"/>
          <p:cNvCxnSpPr>
            <a:stCxn id="18" idx="3"/>
            <a:endCxn id="68" idx="1"/>
          </p:cNvCxnSpPr>
          <p:nvPr/>
        </p:nvCxnSpPr>
        <p:spPr bwMode="auto">
          <a:xfrm>
            <a:off x="4129574" y="3450032"/>
            <a:ext cx="1453143" cy="2653980"/>
          </a:xfrm>
          <a:prstGeom prst="curvedConnector3">
            <a:avLst>
              <a:gd name="adj1" fmla="val 50000"/>
            </a:avLst>
          </a:prstGeom>
          <a:noFill/>
          <a:ln w="28575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449455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7" grpId="0"/>
      <p:bldP spid="39" grpId="0"/>
      <p:bldP spid="40" grpId="0"/>
      <p:bldP spid="41" grpId="0"/>
      <p:bldP spid="43" grpId="0"/>
      <p:bldP spid="7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165777"/>
            <a:ext cx="8460432" cy="42384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OnToology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 bwMode="auto">
          <a:xfrm>
            <a:off x="467544" y="2204864"/>
            <a:ext cx="6192688" cy="432048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_tradnl" sz="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7668344" y="1268760"/>
            <a:ext cx="1115616" cy="36004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_tradnl" sz="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2383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926" y="1196752"/>
            <a:ext cx="8485034" cy="440967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OnToology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 bwMode="auto">
          <a:xfrm>
            <a:off x="467544" y="2348880"/>
            <a:ext cx="8316416" cy="2736304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_tradnl" sz="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633500" y="3789040"/>
            <a:ext cx="7984504" cy="351656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_tradnl" sz="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8382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Publishing an ontology with w3id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613FDBE-6F23-4B9D-8713-04F17C9D6659}" type="slidenum">
              <a:rPr lang="es-ES" smtClean="0"/>
              <a:pPr>
                <a:defRPr/>
              </a:pPr>
              <a:t>17</a:t>
            </a:fld>
            <a:endParaRPr lang="es-E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 l="9450" t="11200" r="10620" b="31401"/>
          <a:stretch>
            <a:fillRect/>
          </a:stretch>
        </p:blipFill>
        <p:spPr bwMode="auto">
          <a:xfrm>
            <a:off x="107504" y="908720"/>
            <a:ext cx="8913185" cy="36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 l="8183" t="49632" r="8544" b="40099"/>
          <a:stretch>
            <a:fillRect/>
          </a:stretch>
        </p:blipFill>
        <p:spPr bwMode="auto">
          <a:xfrm>
            <a:off x="107504" y="4581128"/>
            <a:ext cx="8568952" cy="5943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6 Elipse"/>
          <p:cNvSpPr/>
          <p:nvPr/>
        </p:nvSpPr>
        <p:spPr bwMode="auto">
          <a:xfrm>
            <a:off x="3923928" y="4869160"/>
            <a:ext cx="864096" cy="360040"/>
          </a:xfrm>
          <a:prstGeom prst="ellipse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sz="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</a:endParaRPr>
          </a:p>
        </p:txBody>
      </p:sp>
      <p:sp>
        <p:nvSpPr>
          <p:cNvPr id="8" name="7 Elipse"/>
          <p:cNvSpPr/>
          <p:nvPr/>
        </p:nvSpPr>
        <p:spPr bwMode="auto">
          <a:xfrm>
            <a:off x="4716016" y="4869160"/>
            <a:ext cx="45719" cy="72008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sz="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</a:endParaRPr>
          </a:p>
        </p:txBody>
      </p:sp>
      <p:sp>
        <p:nvSpPr>
          <p:cNvPr id="9" name="8 CuadroTexto"/>
          <p:cNvSpPr txBox="1"/>
          <p:nvPr/>
        </p:nvSpPr>
        <p:spPr>
          <a:xfrm>
            <a:off x="4932040" y="4581128"/>
            <a:ext cx="3365024" cy="646331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s-ES" dirty="0" smtClean="0">
                <a:hlinkClick r:id="rId4"/>
              </a:rPr>
              <a:t>https://w3id.org/def/test</a:t>
            </a:r>
            <a:r>
              <a:rPr lang="es-ES" dirty="0" smtClean="0"/>
              <a:t> </a:t>
            </a:r>
            <a:r>
              <a:rPr lang="es-ES" dirty="0" err="1" smtClean="0"/>
              <a:t>or</a:t>
            </a:r>
            <a:endParaRPr lang="es-ES" dirty="0" smtClean="0"/>
          </a:p>
          <a:p>
            <a:r>
              <a:rPr lang="es-ES" dirty="0" smtClean="0">
                <a:hlinkClick r:id="rId5"/>
              </a:rPr>
              <a:t>https://w3id.org/vocabulary/test</a:t>
            </a:r>
            <a:endParaRPr lang="es-ES" dirty="0"/>
          </a:p>
        </p:txBody>
      </p:sp>
      <p:sp>
        <p:nvSpPr>
          <p:cNvPr id="10" name="9 CuadroTexto"/>
          <p:cNvSpPr txBox="1"/>
          <p:nvPr/>
        </p:nvSpPr>
        <p:spPr>
          <a:xfrm>
            <a:off x="1187624" y="5373216"/>
            <a:ext cx="513801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s-ES" dirty="0" smtClean="0"/>
              <a:t>Content </a:t>
            </a:r>
            <a:r>
              <a:rPr lang="es-ES" dirty="0" err="1" smtClean="0"/>
              <a:t>negotiation</a:t>
            </a:r>
            <a:r>
              <a:rPr lang="es-ES" dirty="0" smtClean="0"/>
              <a:t> </a:t>
            </a:r>
            <a:r>
              <a:rPr lang="es-ES" dirty="0" err="1" smtClean="0"/>
              <a:t>enabled</a:t>
            </a:r>
            <a:endParaRPr lang="es-ES" dirty="0" smtClean="0"/>
          </a:p>
          <a:p>
            <a:pPr>
              <a:buFont typeface="Arial" pitchFamily="34" charset="0"/>
              <a:buChar char="•"/>
            </a:pPr>
            <a:r>
              <a:rPr lang="es-ES" dirty="0" smtClean="0"/>
              <a:t>Can </a:t>
            </a:r>
            <a:r>
              <a:rPr lang="es-ES" dirty="0" err="1" smtClean="0"/>
              <a:t>be</a:t>
            </a:r>
            <a:r>
              <a:rPr lang="es-ES" dirty="0" smtClean="0"/>
              <a:t> </a:t>
            </a:r>
            <a:r>
              <a:rPr lang="es-ES" dirty="0" err="1" smtClean="0"/>
              <a:t>published</a:t>
            </a:r>
            <a:r>
              <a:rPr lang="es-ES" dirty="0" smtClean="0"/>
              <a:t> </a:t>
            </a:r>
            <a:r>
              <a:rPr lang="es-ES" dirty="0" err="1" smtClean="0"/>
              <a:t>within</a:t>
            </a:r>
            <a:r>
              <a:rPr lang="es-ES" dirty="0" smtClean="0"/>
              <a:t> </a:t>
            </a:r>
            <a:r>
              <a:rPr lang="es-ES" dirty="0" err="1" smtClean="0"/>
              <a:t>OnToology</a:t>
            </a:r>
            <a:r>
              <a:rPr lang="es-ES" dirty="0" smtClean="0"/>
              <a:t> </a:t>
            </a:r>
            <a:r>
              <a:rPr lang="es-ES" dirty="0" err="1" smtClean="0"/>
              <a:t>or</a:t>
            </a:r>
            <a:r>
              <a:rPr lang="es-ES" dirty="0" smtClean="0"/>
              <a:t> in </a:t>
            </a:r>
            <a:r>
              <a:rPr lang="es-ES" dirty="0" err="1" smtClean="0"/>
              <a:t>Github</a:t>
            </a:r>
            <a:endParaRPr lang="es-ES" dirty="0" smtClean="0"/>
          </a:p>
          <a:p>
            <a:pPr>
              <a:buFont typeface="Arial" pitchFamily="34" charset="0"/>
              <a:buChar char="•"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042658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 landing page for a repository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 l="18306" t="8834" r="19876" b="35867"/>
          <a:stretch>
            <a:fillRect/>
          </a:stretch>
        </p:blipFill>
        <p:spPr bwMode="auto">
          <a:xfrm>
            <a:off x="-14688" y="692696"/>
            <a:ext cx="9158688" cy="4608512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  <p:sp>
        <p:nvSpPr>
          <p:cNvPr id="6" name="5 Elipse"/>
          <p:cNvSpPr/>
          <p:nvPr/>
        </p:nvSpPr>
        <p:spPr bwMode="auto">
          <a:xfrm>
            <a:off x="251520" y="2708920"/>
            <a:ext cx="5472608" cy="216024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sz="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</a:endParaRPr>
          </a:p>
        </p:txBody>
      </p:sp>
      <p:sp>
        <p:nvSpPr>
          <p:cNvPr id="7" name="6 Elipse"/>
          <p:cNvSpPr/>
          <p:nvPr/>
        </p:nvSpPr>
        <p:spPr bwMode="auto">
          <a:xfrm>
            <a:off x="107504" y="2492896"/>
            <a:ext cx="5616624" cy="576064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sz="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</a:endParaRPr>
          </a:p>
        </p:txBody>
      </p:sp>
      <p:sp>
        <p:nvSpPr>
          <p:cNvPr id="8" name="7 CuadroTexto"/>
          <p:cNvSpPr txBox="1"/>
          <p:nvPr/>
        </p:nvSpPr>
        <p:spPr>
          <a:xfrm>
            <a:off x="5364088" y="2339588"/>
            <a:ext cx="3647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/>
              <a:t>Extracted</a:t>
            </a:r>
            <a:r>
              <a:rPr lang="es-ES" dirty="0" smtClean="0"/>
              <a:t> </a:t>
            </a:r>
            <a:r>
              <a:rPr lang="es-ES" dirty="0" err="1" smtClean="0"/>
              <a:t>from</a:t>
            </a:r>
            <a:r>
              <a:rPr lang="es-ES" dirty="0" smtClean="0"/>
              <a:t> </a:t>
            </a:r>
            <a:r>
              <a:rPr lang="es-ES" dirty="0" err="1" smtClean="0"/>
              <a:t>ontology</a:t>
            </a:r>
            <a:r>
              <a:rPr lang="es-ES" dirty="0" smtClean="0"/>
              <a:t> </a:t>
            </a:r>
            <a:r>
              <a:rPr lang="es-ES" dirty="0" err="1" smtClean="0"/>
              <a:t>metadata</a:t>
            </a:r>
            <a:endParaRPr lang="es-ES" dirty="0"/>
          </a:p>
        </p:txBody>
      </p:sp>
      <p:sp>
        <p:nvSpPr>
          <p:cNvPr id="9" name="8 CuadroTexto"/>
          <p:cNvSpPr txBox="1"/>
          <p:nvPr/>
        </p:nvSpPr>
        <p:spPr>
          <a:xfrm>
            <a:off x="3995936" y="1052736"/>
            <a:ext cx="3236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/>
              <a:t>Errors</a:t>
            </a:r>
            <a:r>
              <a:rPr lang="es-ES" dirty="0" smtClean="0"/>
              <a:t> </a:t>
            </a:r>
            <a:r>
              <a:rPr lang="es-ES" dirty="0" err="1" smtClean="0"/>
              <a:t>produced</a:t>
            </a:r>
            <a:r>
              <a:rPr lang="es-ES" dirty="0" smtClean="0"/>
              <a:t> in </a:t>
            </a:r>
            <a:r>
              <a:rPr lang="es-ES" dirty="0" err="1" smtClean="0"/>
              <a:t>generation</a:t>
            </a:r>
            <a:endParaRPr lang="es-ES" dirty="0"/>
          </a:p>
        </p:txBody>
      </p:sp>
      <p:cxnSp>
        <p:nvCxnSpPr>
          <p:cNvPr id="11" name="10 Conector recto de flecha"/>
          <p:cNvCxnSpPr/>
          <p:nvPr/>
        </p:nvCxnSpPr>
        <p:spPr bwMode="auto">
          <a:xfrm>
            <a:off x="2123728" y="908720"/>
            <a:ext cx="1800200" cy="360040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12 CuadroTexto"/>
          <p:cNvSpPr txBox="1"/>
          <p:nvPr/>
        </p:nvSpPr>
        <p:spPr>
          <a:xfrm>
            <a:off x="2697330" y="5013176"/>
            <a:ext cx="6572633" cy="1348061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pPr marL="342900" indent="-342900" eaLnBrk="0" hangingPunct="0">
              <a:spcBef>
                <a:spcPct val="20000"/>
              </a:spcBef>
              <a:buFont typeface="Arial" pitchFamily="34" charset="0"/>
              <a:buChar char="•"/>
            </a:pPr>
            <a:r>
              <a:rPr lang="es-ES" sz="2400" dirty="0" err="1" smtClean="0">
                <a:solidFill>
                  <a:srgbClr val="4D4D4D"/>
                </a:solidFill>
                <a:latin typeface="+mn-lt"/>
              </a:rPr>
              <a:t>Created</a:t>
            </a:r>
            <a:r>
              <a:rPr lang="es-ES" sz="2400" dirty="0" smtClean="0">
                <a:solidFill>
                  <a:srgbClr val="4D4D4D"/>
                </a:solidFill>
                <a:latin typeface="+mn-lt"/>
              </a:rPr>
              <a:t> </a:t>
            </a:r>
            <a:r>
              <a:rPr lang="es-ES" sz="2400" dirty="0" err="1" smtClean="0">
                <a:solidFill>
                  <a:srgbClr val="4D4D4D"/>
                </a:solidFill>
                <a:latin typeface="+mn-lt"/>
              </a:rPr>
              <a:t>by</a:t>
            </a:r>
            <a:r>
              <a:rPr lang="es-ES" sz="2400" dirty="0" smtClean="0">
                <a:solidFill>
                  <a:srgbClr val="4D4D4D"/>
                </a:solidFill>
                <a:latin typeface="+mn-lt"/>
              </a:rPr>
              <a:t> </a:t>
            </a:r>
            <a:r>
              <a:rPr lang="es-ES" sz="2400" dirty="0" err="1" smtClean="0">
                <a:solidFill>
                  <a:srgbClr val="4D4D4D"/>
                </a:solidFill>
                <a:latin typeface="+mn-lt"/>
              </a:rPr>
              <a:t>OnToology</a:t>
            </a:r>
            <a:r>
              <a:rPr lang="es-ES" sz="2400" dirty="0" smtClean="0">
                <a:solidFill>
                  <a:srgbClr val="4D4D4D"/>
                </a:solidFill>
                <a:latin typeface="+mn-lt"/>
              </a:rPr>
              <a:t> </a:t>
            </a:r>
            <a:r>
              <a:rPr lang="es-ES" sz="2400" dirty="0" err="1" smtClean="0">
                <a:solidFill>
                  <a:srgbClr val="4D4D4D"/>
                </a:solidFill>
                <a:latin typeface="+mn-lt"/>
              </a:rPr>
              <a:t>using</a:t>
            </a:r>
            <a:r>
              <a:rPr lang="es-ES" sz="2400" dirty="0" smtClean="0">
                <a:solidFill>
                  <a:srgbClr val="4D4D4D"/>
                </a:solidFill>
                <a:latin typeface="+mn-lt"/>
              </a:rPr>
              <a:t> </a:t>
            </a:r>
            <a:r>
              <a:rPr lang="es-ES" sz="2400" dirty="0" err="1" smtClean="0">
                <a:solidFill>
                  <a:srgbClr val="4D4D4D"/>
                </a:solidFill>
                <a:latin typeface="+mn-lt"/>
              </a:rPr>
              <a:t>VocabLite</a:t>
            </a:r>
            <a:endParaRPr lang="es-ES" sz="2400" dirty="0" smtClean="0">
              <a:solidFill>
                <a:srgbClr val="4D4D4D"/>
              </a:solidFill>
              <a:latin typeface="+mn-lt"/>
            </a:endParaRPr>
          </a:p>
          <a:p>
            <a:pPr marL="342900" indent="-342900" eaLnBrk="0" hangingPunct="0">
              <a:spcBef>
                <a:spcPct val="20000"/>
              </a:spcBef>
              <a:buFont typeface="Arial" pitchFamily="34" charset="0"/>
              <a:buChar char="•"/>
            </a:pPr>
            <a:r>
              <a:rPr lang="es-ES" sz="2400" dirty="0" err="1" smtClean="0">
                <a:solidFill>
                  <a:srgbClr val="4D4D4D"/>
                </a:solidFill>
                <a:latin typeface="+mn-lt"/>
              </a:rPr>
              <a:t>Less</a:t>
            </a:r>
            <a:r>
              <a:rPr lang="es-ES" sz="2400" dirty="0" smtClean="0">
                <a:solidFill>
                  <a:srgbClr val="4D4D4D"/>
                </a:solidFill>
                <a:latin typeface="+mn-lt"/>
              </a:rPr>
              <a:t> </a:t>
            </a:r>
            <a:r>
              <a:rPr lang="es-ES" sz="2400" dirty="0" err="1" smtClean="0">
                <a:solidFill>
                  <a:srgbClr val="4D4D4D"/>
                </a:solidFill>
                <a:latin typeface="+mn-lt"/>
              </a:rPr>
              <a:t>restrictive</a:t>
            </a:r>
            <a:r>
              <a:rPr lang="es-ES" sz="2400" dirty="0" smtClean="0">
                <a:solidFill>
                  <a:srgbClr val="4D4D4D"/>
                </a:solidFill>
                <a:latin typeface="+mn-lt"/>
              </a:rPr>
              <a:t> </a:t>
            </a:r>
            <a:r>
              <a:rPr lang="es-ES" sz="2400" dirty="0" err="1" smtClean="0">
                <a:solidFill>
                  <a:srgbClr val="4D4D4D"/>
                </a:solidFill>
                <a:latin typeface="+mn-lt"/>
              </a:rPr>
              <a:t>than</a:t>
            </a:r>
            <a:r>
              <a:rPr lang="es-ES" sz="2400" dirty="0" smtClean="0">
                <a:solidFill>
                  <a:srgbClr val="4D4D4D"/>
                </a:solidFill>
                <a:latin typeface="+mn-lt"/>
              </a:rPr>
              <a:t> </a:t>
            </a:r>
            <a:r>
              <a:rPr lang="es-ES" sz="2400" dirty="0" err="1" smtClean="0">
                <a:solidFill>
                  <a:srgbClr val="4D4D4D"/>
                </a:solidFill>
                <a:latin typeface="+mn-lt"/>
              </a:rPr>
              <a:t>vocab</a:t>
            </a:r>
            <a:endParaRPr lang="es-ES" sz="2400" dirty="0" smtClean="0">
              <a:solidFill>
                <a:srgbClr val="4D4D4D"/>
              </a:solidFill>
              <a:latin typeface="+mn-lt"/>
            </a:endParaRPr>
          </a:p>
          <a:p>
            <a:pPr marL="342900" indent="-342900" eaLnBrk="0" hangingPunct="0">
              <a:spcBef>
                <a:spcPct val="20000"/>
              </a:spcBef>
              <a:buFont typeface="Arial" pitchFamily="34" charset="0"/>
              <a:buChar char="•"/>
            </a:pPr>
            <a:r>
              <a:rPr lang="es-ES" sz="2400" dirty="0" err="1" smtClean="0">
                <a:solidFill>
                  <a:srgbClr val="4D4D4D"/>
                </a:solidFill>
                <a:latin typeface="+mn-lt"/>
              </a:rPr>
              <a:t>Helps</a:t>
            </a:r>
            <a:r>
              <a:rPr lang="es-ES" sz="2400" dirty="0" smtClean="0">
                <a:solidFill>
                  <a:srgbClr val="4D4D4D"/>
                </a:solidFill>
                <a:latin typeface="+mn-lt"/>
              </a:rPr>
              <a:t> </a:t>
            </a:r>
            <a:r>
              <a:rPr lang="es-ES" sz="2400" dirty="0" err="1" smtClean="0">
                <a:solidFill>
                  <a:srgbClr val="4D4D4D"/>
                </a:solidFill>
                <a:latin typeface="+mn-lt"/>
              </a:rPr>
              <a:t>accessing</a:t>
            </a:r>
            <a:r>
              <a:rPr lang="es-ES" sz="2400" dirty="0" smtClean="0">
                <a:solidFill>
                  <a:srgbClr val="4D4D4D"/>
                </a:solidFill>
                <a:latin typeface="+mn-lt"/>
              </a:rPr>
              <a:t> </a:t>
            </a:r>
            <a:r>
              <a:rPr lang="es-ES" sz="2400" dirty="0" err="1" smtClean="0">
                <a:solidFill>
                  <a:srgbClr val="4D4D4D"/>
                </a:solidFill>
                <a:latin typeface="+mn-lt"/>
              </a:rPr>
              <a:t>the</a:t>
            </a:r>
            <a:r>
              <a:rPr lang="es-ES" sz="2400" dirty="0" smtClean="0">
                <a:solidFill>
                  <a:srgbClr val="4D4D4D"/>
                </a:solidFill>
                <a:latin typeface="+mn-lt"/>
              </a:rPr>
              <a:t> </a:t>
            </a:r>
            <a:r>
              <a:rPr lang="es-ES" sz="2400" dirty="0" err="1" smtClean="0">
                <a:solidFill>
                  <a:srgbClr val="4D4D4D"/>
                </a:solidFill>
                <a:latin typeface="+mn-lt"/>
              </a:rPr>
              <a:t>contents</a:t>
            </a:r>
            <a:r>
              <a:rPr lang="es-ES" sz="2400" dirty="0" smtClean="0">
                <a:solidFill>
                  <a:srgbClr val="4D4D4D"/>
                </a:solidFill>
                <a:latin typeface="+mn-lt"/>
              </a:rPr>
              <a:t> of a </a:t>
            </a:r>
            <a:r>
              <a:rPr lang="es-ES" sz="2400" dirty="0" err="1" smtClean="0">
                <a:solidFill>
                  <a:srgbClr val="4D4D4D"/>
                </a:solidFill>
                <a:latin typeface="+mn-lt"/>
              </a:rPr>
              <a:t>repository</a:t>
            </a:r>
            <a:endParaRPr lang="es-ES" sz="2400" dirty="0">
              <a:solidFill>
                <a:srgbClr val="4D4D4D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93202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0210" y="2780928"/>
            <a:ext cx="1789822" cy="432864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 bwMode="auto">
          <a:xfrm>
            <a:off x="2463331" y="2743308"/>
            <a:ext cx="504000" cy="504056"/>
          </a:xfrm>
          <a:prstGeom prst="ellipse">
            <a:avLst/>
          </a:prstGeom>
          <a:solidFill>
            <a:srgbClr val="236CB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</a:rPr>
              <a:t>2</a:t>
            </a:r>
          </a:p>
        </p:txBody>
      </p:sp>
      <p:sp>
        <p:nvSpPr>
          <p:cNvPr id="30" name="Oval 29"/>
          <p:cNvSpPr/>
          <p:nvPr/>
        </p:nvSpPr>
        <p:spPr bwMode="auto">
          <a:xfrm>
            <a:off x="1835752" y="876251"/>
            <a:ext cx="504000" cy="504056"/>
          </a:xfrm>
          <a:prstGeom prst="ellipse">
            <a:avLst/>
          </a:prstGeom>
          <a:solidFill>
            <a:srgbClr val="236CB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</a:rPr>
              <a:t>1</a:t>
            </a: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0053" y="860823"/>
            <a:ext cx="1480592" cy="5420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 of contents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1599" y="5850236"/>
            <a:ext cx="1222606" cy="63361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168" y="4433985"/>
            <a:ext cx="2437352" cy="56934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1025" y="4354703"/>
            <a:ext cx="1501949" cy="672931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 bwMode="auto">
          <a:xfrm flipV="1">
            <a:off x="0" y="2031600"/>
            <a:ext cx="9144000" cy="0"/>
          </a:xfrm>
          <a:prstGeom prst="line">
            <a:avLst/>
          </a:prstGeom>
          <a:noFill/>
          <a:ln w="19050" cap="flat" cmpd="sng" algn="ctr">
            <a:solidFill>
              <a:schemeClr val="tx1">
                <a:lumMod val="50000"/>
                <a:lumOff val="50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6" name="Straight Connector 15"/>
          <p:cNvCxnSpPr/>
          <p:nvPr/>
        </p:nvCxnSpPr>
        <p:spPr bwMode="auto">
          <a:xfrm flipV="1">
            <a:off x="0" y="4077072"/>
            <a:ext cx="9144000" cy="0"/>
          </a:xfrm>
          <a:prstGeom prst="line">
            <a:avLst/>
          </a:prstGeom>
          <a:noFill/>
          <a:ln w="19050" cap="flat" cmpd="sng" algn="ctr">
            <a:solidFill>
              <a:schemeClr val="tx1">
                <a:lumMod val="50000"/>
                <a:lumOff val="50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7" name="Straight Connector 16"/>
          <p:cNvCxnSpPr/>
          <p:nvPr/>
        </p:nvCxnSpPr>
        <p:spPr bwMode="auto">
          <a:xfrm flipV="1">
            <a:off x="0" y="5661248"/>
            <a:ext cx="9144000" cy="0"/>
          </a:xfrm>
          <a:prstGeom prst="line">
            <a:avLst/>
          </a:prstGeom>
          <a:noFill/>
          <a:ln w="19050" cap="flat" cmpd="sng" algn="ctr">
            <a:solidFill>
              <a:schemeClr val="tx1">
                <a:lumMod val="50000"/>
                <a:lumOff val="50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33" name="Elbow Connector 32"/>
          <p:cNvCxnSpPr>
            <a:stCxn id="29" idx="2"/>
            <a:endCxn id="13" idx="0"/>
          </p:cNvCxnSpPr>
          <p:nvPr/>
        </p:nvCxnSpPr>
        <p:spPr bwMode="auto">
          <a:xfrm>
            <a:off x="3965121" y="3213792"/>
            <a:ext cx="606879" cy="1140911"/>
          </a:xfrm>
          <a:prstGeom prst="straightConnector1">
            <a:avLst/>
          </a:prstGeom>
          <a:noFill/>
          <a:ln w="1270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6" name="Elbow Connector 32"/>
          <p:cNvCxnSpPr>
            <a:stCxn id="29" idx="2"/>
            <a:endCxn id="12" idx="0"/>
          </p:cNvCxnSpPr>
          <p:nvPr/>
        </p:nvCxnSpPr>
        <p:spPr bwMode="auto">
          <a:xfrm>
            <a:off x="3965121" y="3213792"/>
            <a:ext cx="3337723" cy="1220193"/>
          </a:xfrm>
          <a:prstGeom prst="straightConnector1">
            <a:avLst/>
          </a:prstGeom>
          <a:noFill/>
          <a:ln w="1270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9" name="Elbow Connector 32"/>
          <p:cNvCxnSpPr>
            <a:stCxn id="29" idx="2"/>
            <a:endCxn id="5" idx="0"/>
          </p:cNvCxnSpPr>
          <p:nvPr/>
        </p:nvCxnSpPr>
        <p:spPr bwMode="auto">
          <a:xfrm flipH="1">
            <a:off x="2182902" y="3213792"/>
            <a:ext cx="1782219" cy="2636444"/>
          </a:xfrm>
          <a:prstGeom prst="straightConnector1">
            <a:avLst/>
          </a:prstGeom>
          <a:noFill/>
          <a:ln w="1270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2" name="Elbow Connector 32"/>
          <p:cNvCxnSpPr/>
          <p:nvPr/>
        </p:nvCxnSpPr>
        <p:spPr bwMode="auto">
          <a:xfrm flipH="1" flipV="1">
            <a:off x="3311861" y="1256949"/>
            <a:ext cx="658328" cy="587875"/>
          </a:xfrm>
          <a:prstGeom prst="straightConnector1">
            <a:avLst/>
          </a:prstGeom>
          <a:noFill/>
          <a:ln w="1270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5" name="TextBox 44"/>
          <p:cNvSpPr txBox="1"/>
          <p:nvPr/>
        </p:nvSpPr>
        <p:spPr>
          <a:xfrm>
            <a:off x="3273219" y="1412253"/>
            <a:ext cx="808482" cy="215444"/>
          </a:xfrm>
          <a:prstGeom prst="rect">
            <a:avLst/>
          </a:prstGeom>
          <a:solidFill>
            <a:schemeClr val="bg1"/>
          </a:solidFill>
        </p:spPr>
        <p:txBody>
          <a:bodyPr wrap="none" lIns="36000" tIns="0" rIns="36000" bIns="0" rtlCol="0">
            <a:spAutoFit/>
          </a:bodyPr>
          <a:lstStyle/>
          <a:p>
            <a:r>
              <a:rPr lang="en-US" sz="1400" dirty="0" smtClean="0"/>
              <a:t>based on</a:t>
            </a:r>
            <a:endParaRPr lang="en-US" sz="1400" dirty="0"/>
          </a:p>
        </p:txBody>
      </p:sp>
      <p:cxnSp>
        <p:nvCxnSpPr>
          <p:cNvPr id="46" name="Elbow Connector 32"/>
          <p:cNvCxnSpPr>
            <a:stCxn id="29" idx="0"/>
          </p:cNvCxnSpPr>
          <p:nvPr/>
        </p:nvCxnSpPr>
        <p:spPr bwMode="auto">
          <a:xfrm flipV="1">
            <a:off x="3965121" y="2186915"/>
            <a:ext cx="5068" cy="594013"/>
          </a:xfrm>
          <a:prstGeom prst="straightConnector1">
            <a:avLst/>
          </a:prstGeom>
          <a:noFill/>
          <a:ln w="1270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34" name="Picture 3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9828" y="1818128"/>
            <a:ext cx="1456807" cy="540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 bwMode="auto">
          <a:xfrm>
            <a:off x="0" y="5661248"/>
            <a:ext cx="1152128" cy="344423"/>
          </a:xfrm>
          <a:prstGeom prst="rect">
            <a:avLst/>
          </a:prstGeom>
          <a:solidFill>
            <a:srgbClr val="1D56A5"/>
          </a:solidFill>
          <a:ln w="28575" cap="flat" cmpd="sng" algn="ctr">
            <a:solidFill>
              <a:srgbClr val="1D56A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45720" rIns="7200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</a:rPr>
              <a:t>Evaluation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-12577" y="4077072"/>
            <a:ext cx="1584176" cy="344423"/>
          </a:xfrm>
          <a:prstGeom prst="rect">
            <a:avLst/>
          </a:prstGeom>
          <a:solidFill>
            <a:srgbClr val="1D56A5"/>
          </a:solidFill>
          <a:ln w="28575" cap="flat" cmpd="sng" algn="ctr">
            <a:solidFill>
              <a:srgbClr val="1D56A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45720" rIns="7200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</a:rPr>
              <a:t>Documentation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-12577" y="2031600"/>
            <a:ext cx="1164705" cy="344423"/>
          </a:xfrm>
          <a:prstGeom prst="rect">
            <a:avLst/>
          </a:prstGeom>
          <a:solidFill>
            <a:srgbClr val="1D56A5"/>
          </a:solidFill>
          <a:ln w="28575" cap="flat" cmpd="sng" algn="ctr">
            <a:solidFill>
              <a:srgbClr val="1D56A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45720" rIns="7200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</a:rPr>
              <a:t>Publication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1" y="678168"/>
            <a:ext cx="1295400" cy="344423"/>
          </a:xfrm>
          <a:prstGeom prst="rect">
            <a:avLst/>
          </a:prstGeom>
          <a:solidFill>
            <a:srgbClr val="1D56A5"/>
          </a:solidFill>
          <a:ln w="28575" cap="flat" cmpd="sng" algn="ctr">
            <a:solidFill>
              <a:srgbClr val="1D56A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45720" rIns="7200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</a:rPr>
              <a:t>Registration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3560880" y="2365758"/>
            <a:ext cx="858175" cy="215444"/>
          </a:xfrm>
          <a:prstGeom prst="rect">
            <a:avLst/>
          </a:prstGeom>
          <a:solidFill>
            <a:schemeClr val="bg1"/>
          </a:solidFill>
        </p:spPr>
        <p:txBody>
          <a:bodyPr wrap="none" lIns="36000" tIns="0" rIns="36000" bIns="0" rtlCol="0">
            <a:spAutoFit/>
          </a:bodyPr>
          <a:lstStyle/>
          <a:p>
            <a:r>
              <a:rPr lang="en-US" sz="1400" smtClean="0"/>
              <a:t>integrates</a:t>
            </a:r>
            <a:endParaRPr lang="en-US" sz="1400" dirty="0"/>
          </a:p>
        </p:txBody>
      </p:sp>
      <p:sp>
        <p:nvSpPr>
          <p:cNvPr id="52" name="TextBox 51"/>
          <p:cNvSpPr txBox="1"/>
          <p:nvPr/>
        </p:nvSpPr>
        <p:spPr>
          <a:xfrm>
            <a:off x="3085592" y="3802288"/>
            <a:ext cx="858175" cy="215444"/>
          </a:xfrm>
          <a:prstGeom prst="rect">
            <a:avLst/>
          </a:prstGeom>
          <a:solidFill>
            <a:schemeClr val="bg1"/>
          </a:solidFill>
        </p:spPr>
        <p:txBody>
          <a:bodyPr wrap="none" lIns="36000" tIns="0" rIns="36000" bIns="0" rtlCol="0">
            <a:spAutoFit/>
          </a:bodyPr>
          <a:lstStyle/>
          <a:p>
            <a:r>
              <a:rPr lang="en-US" sz="1400" smtClean="0"/>
              <a:t>integrates</a:t>
            </a:r>
            <a:endParaRPr lang="en-US" sz="1400" dirty="0"/>
          </a:p>
        </p:txBody>
      </p:sp>
      <p:sp>
        <p:nvSpPr>
          <p:cNvPr id="53" name="TextBox 52"/>
          <p:cNvSpPr txBox="1"/>
          <p:nvPr/>
        </p:nvSpPr>
        <p:spPr>
          <a:xfrm>
            <a:off x="5364088" y="3802288"/>
            <a:ext cx="858175" cy="215444"/>
          </a:xfrm>
          <a:prstGeom prst="rect">
            <a:avLst/>
          </a:prstGeom>
          <a:solidFill>
            <a:schemeClr val="bg1"/>
          </a:solidFill>
        </p:spPr>
        <p:txBody>
          <a:bodyPr wrap="none" lIns="36000" tIns="0" rIns="36000" bIns="0" rtlCol="0">
            <a:spAutoFit/>
          </a:bodyPr>
          <a:lstStyle/>
          <a:p>
            <a:r>
              <a:rPr lang="en-US" sz="1400" smtClean="0"/>
              <a:t>integrates</a:t>
            </a:r>
            <a:endParaRPr lang="en-US" sz="1400" dirty="0"/>
          </a:p>
        </p:txBody>
      </p:sp>
      <p:sp>
        <p:nvSpPr>
          <p:cNvPr id="54" name="TextBox 53"/>
          <p:cNvSpPr txBox="1"/>
          <p:nvPr/>
        </p:nvSpPr>
        <p:spPr>
          <a:xfrm>
            <a:off x="4040998" y="3802288"/>
            <a:ext cx="858175" cy="215444"/>
          </a:xfrm>
          <a:prstGeom prst="rect">
            <a:avLst/>
          </a:prstGeom>
          <a:solidFill>
            <a:schemeClr val="bg1"/>
          </a:solidFill>
        </p:spPr>
        <p:txBody>
          <a:bodyPr wrap="none" lIns="36000" tIns="0" rIns="36000" bIns="0" rtlCol="0">
            <a:spAutoFit/>
          </a:bodyPr>
          <a:lstStyle/>
          <a:p>
            <a:r>
              <a:rPr lang="en-US" sz="1400" smtClean="0"/>
              <a:t>integrates</a:t>
            </a:r>
            <a:endParaRPr lang="en-US" sz="1400" dirty="0"/>
          </a:p>
        </p:txBody>
      </p:sp>
      <p:sp>
        <p:nvSpPr>
          <p:cNvPr id="4" name="Rounded Rectangle 3"/>
          <p:cNvSpPr/>
          <p:nvPr/>
        </p:nvSpPr>
        <p:spPr bwMode="auto">
          <a:xfrm>
            <a:off x="-36512" y="678168"/>
            <a:ext cx="9180512" cy="5915744"/>
          </a:xfrm>
          <a:prstGeom prst="roundRect">
            <a:avLst>
              <a:gd name="adj" fmla="val 0"/>
            </a:avLst>
          </a:prstGeom>
          <a:solidFill>
            <a:srgbClr val="FFFFFF">
              <a:alpha val="87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5782229" y="2694610"/>
            <a:ext cx="23658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>
                <a:solidFill>
                  <a:srgbClr val="1D56A5"/>
                </a:solidFill>
              </a:rPr>
              <a:t>Vocabularium</a:t>
            </a:r>
            <a:endParaRPr lang="en-US" sz="2800" dirty="0">
              <a:solidFill>
                <a:srgbClr val="1D56A5"/>
              </a:solidFill>
            </a:endParaRPr>
          </a:p>
        </p:txBody>
      </p:sp>
      <p:sp>
        <p:nvSpPr>
          <p:cNvPr id="31" name="Oval 30"/>
          <p:cNvSpPr/>
          <p:nvPr/>
        </p:nvSpPr>
        <p:spPr bwMode="auto">
          <a:xfrm>
            <a:off x="5342421" y="2743308"/>
            <a:ext cx="504000" cy="504056"/>
          </a:xfrm>
          <a:prstGeom prst="ellipse">
            <a:avLst/>
          </a:prstGeom>
          <a:solidFill>
            <a:srgbClr val="236CB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778514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Why?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EDEDED">
                  <a:alpha val="99608"/>
                </a:srgbClr>
              </a:clrFrom>
              <a:clrTo>
                <a:srgbClr val="EDEDED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242" t="6300" r="5283" b="83509"/>
          <a:stretch/>
        </p:blipFill>
        <p:spPr>
          <a:xfrm>
            <a:off x="1978029" y="764704"/>
            <a:ext cx="4970235" cy="100811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 cstate="print">
            <a:clrChange>
              <a:clrFrom>
                <a:srgbClr val="EDEDED">
                  <a:alpha val="99608"/>
                </a:srgbClr>
              </a:clrFrom>
              <a:clrTo>
                <a:srgbClr val="EDEDED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242" t="6300" r="72691" b="76230"/>
          <a:stretch/>
        </p:blipFill>
        <p:spPr>
          <a:xfrm>
            <a:off x="1978029" y="764704"/>
            <a:ext cx="1225819" cy="172819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EDEDED">
                  <a:alpha val="99608"/>
                </a:srgbClr>
              </a:clrFrom>
              <a:clrTo>
                <a:srgbClr val="EDEDED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242" t="15763" r="5283" b="71862"/>
          <a:stretch/>
        </p:blipFill>
        <p:spPr>
          <a:xfrm>
            <a:off x="1978029" y="1700808"/>
            <a:ext cx="4970235" cy="1224136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1978029" y="2924944"/>
            <a:ext cx="4970235" cy="648072"/>
            <a:chOff x="1978029" y="2924944"/>
            <a:chExt cx="4970235" cy="648072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2" cstate="print">
              <a:clrChange>
                <a:clrFrom>
                  <a:srgbClr val="EDEDED">
                    <a:alpha val="99608"/>
                  </a:srgbClr>
                </a:clrFrom>
                <a:clrTo>
                  <a:srgbClr val="EDEDED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4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42" t="28138" r="5283" b="65311"/>
            <a:stretch/>
          </p:blipFill>
          <p:spPr>
            <a:xfrm>
              <a:off x="1978029" y="2924944"/>
              <a:ext cx="4970235" cy="648072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2" cstate="print">
              <a:clrChange>
                <a:clrFrom>
                  <a:srgbClr val="EDEDED">
                    <a:alpha val="99608"/>
                  </a:srgbClr>
                </a:clrFrom>
                <a:clrTo>
                  <a:srgbClr val="EDEDED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4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390" t="31777" r="37721" b="66039"/>
            <a:stretch/>
          </p:blipFill>
          <p:spPr>
            <a:xfrm>
              <a:off x="4956424" y="3356992"/>
              <a:ext cx="216024" cy="216024"/>
            </a:xfrm>
            <a:prstGeom prst="rect">
              <a:avLst/>
            </a:prstGeom>
          </p:spPr>
        </p:pic>
      </p:grpSp>
      <p:grpSp>
        <p:nvGrpSpPr>
          <p:cNvPr id="12" name="Group 11"/>
          <p:cNvGrpSpPr/>
          <p:nvPr/>
        </p:nvGrpSpPr>
        <p:grpSpPr>
          <a:xfrm>
            <a:off x="1978029" y="3501008"/>
            <a:ext cx="4970235" cy="1008112"/>
            <a:chOff x="1978029" y="3501008"/>
            <a:chExt cx="4970235" cy="1008112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2" cstate="print">
              <a:clrChange>
                <a:clrFrom>
                  <a:srgbClr val="EDEDED">
                    <a:alpha val="99608"/>
                  </a:srgbClr>
                </a:clrFrom>
                <a:clrTo>
                  <a:srgbClr val="EDEDED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4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42" t="33961" r="5283" b="60944"/>
            <a:stretch/>
          </p:blipFill>
          <p:spPr>
            <a:xfrm>
              <a:off x="1978029" y="3501008"/>
              <a:ext cx="4970235" cy="504056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2" cstate="print">
              <a:clrChange>
                <a:clrFrom>
                  <a:srgbClr val="EDEDED">
                    <a:alpha val="99608"/>
                  </a:srgbClr>
                </a:clrFrom>
                <a:clrTo>
                  <a:srgbClr val="EDEDED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4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42" t="33961" r="63617" b="55848"/>
            <a:stretch/>
          </p:blipFill>
          <p:spPr>
            <a:xfrm>
              <a:off x="1978029" y="3501008"/>
              <a:ext cx="1729875" cy="1008112"/>
            </a:xfrm>
            <a:prstGeom prst="rect">
              <a:avLst/>
            </a:prstGeom>
          </p:spPr>
        </p:pic>
      </p:grpSp>
      <p:grpSp>
        <p:nvGrpSpPr>
          <p:cNvPr id="16" name="Group 15"/>
          <p:cNvGrpSpPr/>
          <p:nvPr/>
        </p:nvGrpSpPr>
        <p:grpSpPr>
          <a:xfrm>
            <a:off x="1978029" y="4005064"/>
            <a:ext cx="4970235" cy="1152128"/>
            <a:chOff x="1978029" y="4005064"/>
            <a:chExt cx="4970235" cy="1152128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2" cstate="print">
              <a:clrChange>
                <a:clrFrom>
                  <a:srgbClr val="EDEDED">
                    <a:alpha val="99608"/>
                  </a:srgbClr>
                </a:clrFrom>
                <a:clrTo>
                  <a:srgbClr val="EDEDED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4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42" t="39056" r="5283" b="49297"/>
            <a:stretch/>
          </p:blipFill>
          <p:spPr>
            <a:xfrm>
              <a:off x="1978029" y="4005064"/>
              <a:ext cx="4970235" cy="1152128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4" cstate="print">
              <a:clrChange>
                <a:clrFrom>
                  <a:srgbClr val="EDEDED">
                    <a:alpha val="99608"/>
                  </a:srgbClr>
                </a:clrFrom>
                <a:clrTo>
                  <a:srgbClr val="EDEDED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4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902" t="49975" r="29913" b="49297"/>
            <a:stretch/>
          </p:blipFill>
          <p:spPr>
            <a:xfrm>
              <a:off x="5148064" y="5085184"/>
              <a:ext cx="288032" cy="72008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4" cstate="print">
              <a:clrChange>
                <a:clrFrom>
                  <a:srgbClr val="EDEDED">
                    <a:alpha val="99608"/>
                  </a:srgbClr>
                </a:clrFrom>
                <a:clrTo>
                  <a:srgbClr val="EDEDED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4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902" t="49975" r="29913" b="49297"/>
            <a:stretch/>
          </p:blipFill>
          <p:spPr>
            <a:xfrm>
              <a:off x="5364088" y="5085184"/>
              <a:ext cx="288032" cy="72008"/>
            </a:xfrm>
            <a:prstGeom prst="rect">
              <a:avLst/>
            </a:prstGeom>
          </p:spPr>
        </p:pic>
      </p:grp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EDEDED">
                  <a:alpha val="99608"/>
                </a:srgbClr>
              </a:clrFrom>
              <a:clrTo>
                <a:srgbClr val="EDEDED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242" t="49975" r="5283" b="34739"/>
          <a:stretch/>
        </p:blipFill>
        <p:spPr>
          <a:xfrm>
            <a:off x="1978029" y="5085184"/>
            <a:ext cx="4970235" cy="1512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635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Vocabularium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115616" y="1124744"/>
            <a:ext cx="7131055" cy="24776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b="1" dirty="0" err="1" smtClean="0">
                <a:solidFill>
                  <a:srgbClr val="1D56A5"/>
                </a:solidFill>
              </a:rPr>
              <a:t>Vocabularium</a:t>
            </a:r>
            <a:r>
              <a:rPr lang="en-US" dirty="0" smtClean="0">
                <a:solidFill>
                  <a:srgbClr val="1D56A5"/>
                </a:solidFill>
              </a:rPr>
              <a:t> </a:t>
            </a:r>
            <a:r>
              <a:rPr lang="en-US" dirty="0" smtClean="0"/>
              <a:t>is an application to serve ontologies online including:</a:t>
            </a:r>
          </a:p>
          <a:p>
            <a:pPr marL="668338" indent="-354013">
              <a:lnSpc>
                <a:spcPct val="150000"/>
              </a:lnSpc>
              <a:spcBef>
                <a:spcPts val="600"/>
              </a:spcBef>
              <a:buFont typeface="+mj-lt"/>
              <a:buAutoNum type="arabicParenR"/>
            </a:pPr>
            <a:r>
              <a:rPr lang="en-US" dirty="0"/>
              <a:t>d</a:t>
            </a:r>
            <a:r>
              <a:rPr lang="en-US" dirty="0" smtClean="0"/>
              <a:t>ifferent serializations (RDF/XML, </a:t>
            </a:r>
            <a:r>
              <a:rPr lang="en-US" dirty="0" err="1" smtClean="0"/>
              <a:t>ttl</a:t>
            </a:r>
            <a:r>
              <a:rPr lang="en-US" dirty="0" smtClean="0"/>
              <a:t>)</a:t>
            </a:r>
          </a:p>
          <a:p>
            <a:pPr marL="668338" indent="-354013">
              <a:lnSpc>
                <a:spcPct val="150000"/>
              </a:lnSpc>
              <a:spcBef>
                <a:spcPts val="600"/>
              </a:spcBef>
              <a:buFont typeface="+mj-lt"/>
              <a:buAutoNum type="arabicParenR"/>
            </a:pPr>
            <a:r>
              <a:rPr lang="en-US" dirty="0" smtClean="0"/>
              <a:t>HTML documentation</a:t>
            </a:r>
          </a:p>
          <a:p>
            <a:pPr marL="1125538" lvl="1" indent="-354013">
              <a:lnSpc>
                <a:spcPct val="150000"/>
              </a:lnSpc>
              <a:spcBef>
                <a:spcPts val="600"/>
              </a:spcBef>
              <a:buFont typeface="Arial" charset="0"/>
              <a:buChar char="•"/>
            </a:pPr>
            <a:r>
              <a:rPr lang="en-US" dirty="0"/>
              <a:t>d</a:t>
            </a:r>
            <a:r>
              <a:rPr lang="en-US" dirty="0" smtClean="0"/>
              <a:t>ifferent languages (</a:t>
            </a:r>
            <a:r>
              <a:rPr lang="en-US" dirty="0" err="1" smtClean="0"/>
              <a:t>en</a:t>
            </a:r>
            <a:r>
              <a:rPr lang="en-US" dirty="0" smtClean="0"/>
              <a:t>, </a:t>
            </a:r>
            <a:r>
              <a:rPr lang="en-US" dirty="0" err="1" smtClean="0"/>
              <a:t>es</a:t>
            </a:r>
            <a:r>
              <a:rPr lang="en-US" dirty="0" smtClean="0"/>
              <a:t>, etc.)</a:t>
            </a:r>
          </a:p>
          <a:p>
            <a:pPr marL="668338" indent="-354013">
              <a:lnSpc>
                <a:spcPct val="150000"/>
              </a:lnSpc>
              <a:spcBef>
                <a:spcPts val="600"/>
              </a:spcBef>
              <a:buFont typeface="+mj-lt"/>
              <a:buAutoNum type="arabicParenR"/>
            </a:pPr>
            <a:r>
              <a:rPr lang="en-US" dirty="0"/>
              <a:t>d</a:t>
            </a:r>
            <a:r>
              <a:rPr lang="en-US" dirty="0" smtClean="0"/>
              <a:t>ifferent versions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55576" y="4005064"/>
            <a:ext cx="74910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b="1" dirty="0" err="1" smtClean="0">
                <a:solidFill>
                  <a:srgbClr val="1D56A5"/>
                </a:solidFill>
              </a:rPr>
              <a:t>Vocabularium</a:t>
            </a:r>
            <a:r>
              <a:rPr lang="en-US" dirty="0" smtClean="0">
                <a:solidFill>
                  <a:srgbClr val="1D56A5"/>
                </a:solidFill>
              </a:rPr>
              <a:t> </a:t>
            </a:r>
            <a:r>
              <a:rPr lang="en-US" dirty="0" smtClean="0"/>
              <a:t>does not deal with .</a:t>
            </a:r>
            <a:r>
              <a:rPr lang="en-US" dirty="0" err="1" smtClean="0"/>
              <a:t>htaccess</a:t>
            </a:r>
            <a:r>
              <a:rPr lang="en-US" dirty="0" smtClean="0"/>
              <a:t>, it </a:t>
            </a:r>
            <a:r>
              <a:rPr lang="en-US" b="1" dirty="0" smtClean="0"/>
              <a:t>implements</a:t>
            </a:r>
            <a:r>
              <a:rPr lang="en-US" dirty="0" smtClean="0"/>
              <a:t> the content negotiation processing the http </a:t>
            </a:r>
            <a:r>
              <a:rPr lang="en-US" b="1" dirty="0" smtClean="0"/>
              <a:t>accept</a:t>
            </a:r>
            <a:r>
              <a:rPr lang="en-US" dirty="0" smtClean="0"/>
              <a:t> </a:t>
            </a:r>
            <a:r>
              <a:rPr lang="en-US" b="1" dirty="0" smtClean="0"/>
              <a:t>headers</a:t>
            </a:r>
            <a:r>
              <a:rPr lang="en-US" dirty="0" smtClean="0"/>
              <a:t>.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6237312"/>
            <a:ext cx="61206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mtClean="0">
                <a:solidFill>
                  <a:srgbClr val="212224"/>
                </a:solidFill>
                <a:latin typeface="+mn-lt"/>
                <a:hlinkClick r:id="rId2"/>
              </a:rPr>
              <a:t>https</a:t>
            </a:r>
            <a:r>
              <a:rPr lang="en-US" dirty="0">
                <a:solidFill>
                  <a:srgbClr val="212224"/>
                </a:solidFill>
                <a:latin typeface="+mn-lt"/>
                <a:hlinkClick r:id="rId2"/>
              </a:rPr>
              <a:t>://</a:t>
            </a:r>
            <a:r>
              <a:rPr lang="en-US" dirty="0" smtClean="0">
                <a:solidFill>
                  <a:srgbClr val="212224"/>
                </a:solidFill>
                <a:latin typeface="+mn-lt"/>
                <a:hlinkClick r:id="rId2"/>
              </a:rPr>
              <a:t>github.com/SmartDeveloperHub/sdh-vocabulary</a:t>
            </a:r>
            <a:r>
              <a:rPr lang="en-US" dirty="0" smtClean="0">
                <a:solidFill>
                  <a:srgbClr val="212224"/>
                </a:solidFill>
                <a:latin typeface="+mn-lt"/>
              </a:rPr>
              <a:t> </a:t>
            </a:r>
            <a:endParaRPr lang="en-US" dirty="0">
              <a:solidFill>
                <a:srgbClr val="212224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45067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Vocabularium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55576" y="764704"/>
            <a:ext cx="7686720" cy="14927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b="1" dirty="0" err="1" smtClean="0">
                <a:solidFill>
                  <a:srgbClr val="1D56A5"/>
                </a:solidFill>
              </a:rPr>
              <a:t>Vocabularium</a:t>
            </a:r>
            <a:r>
              <a:rPr lang="en-US" dirty="0" smtClean="0">
                <a:solidFill>
                  <a:srgbClr val="1D56A5"/>
                </a:solidFill>
              </a:rPr>
              <a:t> </a:t>
            </a:r>
            <a:r>
              <a:rPr lang="en-US" dirty="0" smtClean="0"/>
              <a:t>follows a given </a:t>
            </a:r>
            <a:r>
              <a:rPr lang="en-US" b="1" dirty="0" smtClean="0"/>
              <a:t>folder</a:t>
            </a:r>
            <a:r>
              <a:rPr lang="en-US" dirty="0" smtClean="0"/>
              <a:t> </a:t>
            </a:r>
            <a:r>
              <a:rPr lang="en-US" b="1" dirty="0" smtClean="0"/>
              <a:t>structure</a:t>
            </a:r>
            <a:r>
              <a:rPr lang="en-US" dirty="0" smtClean="0"/>
              <a:t> for serving the files.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b="1" dirty="0" smtClean="0"/>
              <a:t>Base URI </a:t>
            </a:r>
            <a:r>
              <a:rPr lang="en-US" dirty="0" smtClean="0"/>
              <a:t>for all the vocabularies served by an </a:t>
            </a:r>
            <a:r>
              <a:rPr lang="en-US" b="1" dirty="0" smtClean="0"/>
              <a:t>unique</a:t>
            </a:r>
            <a:r>
              <a:rPr lang="en-US" dirty="0" smtClean="0"/>
              <a:t> </a:t>
            </a:r>
            <a:r>
              <a:rPr lang="en-US" b="1" dirty="0" smtClean="0"/>
              <a:t>instance.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dirty="0" smtClean="0"/>
              <a:t>Each instance can serve </a:t>
            </a:r>
            <a:r>
              <a:rPr lang="en-US" b="1" dirty="0" smtClean="0"/>
              <a:t>1 or more ontologies </a:t>
            </a:r>
            <a:r>
              <a:rPr lang="en-US" dirty="0" smtClean="0"/>
              <a:t>with the same base URI.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350464" y="2412524"/>
            <a:ext cx="8523880" cy="4035186"/>
            <a:chOff x="350464" y="2412524"/>
            <a:chExt cx="8523880" cy="4035186"/>
          </a:xfrm>
        </p:grpSpPr>
        <p:sp>
          <p:nvSpPr>
            <p:cNvPr id="3" name="Document 2"/>
            <p:cNvSpPr/>
            <p:nvPr/>
          </p:nvSpPr>
          <p:spPr bwMode="auto">
            <a:xfrm>
              <a:off x="350464" y="3927430"/>
              <a:ext cx="4392488" cy="2520280"/>
            </a:xfrm>
            <a:prstGeom prst="flowChartDocument">
              <a:avLst/>
            </a:prstGeom>
            <a:solidFill>
              <a:schemeClr val="bg1">
                <a:lumMod val="95000"/>
              </a:schemeClr>
            </a:solidFill>
            <a:ln w="28575" cap="flat" cmpd="sng" algn="ctr">
              <a:solidFill>
                <a:srgbClr val="1D56A5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r>
                <a:rPr lang="en-US" sz="1600" dirty="0"/>
                <a:t>base: </a:t>
              </a:r>
              <a:r>
                <a:rPr lang="en-US" sz="1600" dirty="0">
                  <a:hlinkClick r:id="rId2"/>
                </a:rPr>
                <a:t>http://ont-loupe.linkeddata.es/def/</a:t>
              </a:r>
              <a:endParaRPr lang="en-US" sz="1600" dirty="0"/>
            </a:p>
            <a:p>
              <a:r>
                <a:rPr lang="en-US" sz="1600" dirty="0"/>
                <a:t>root: /opt/vocabularium-0.1/loupe/</a:t>
              </a:r>
              <a:r>
                <a:rPr lang="en-US" sz="1600" dirty="0" err="1"/>
                <a:t>src</a:t>
              </a:r>
              <a:r>
                <a:rPr lang="en-US" sz="1600" dirty="0"/>
                <a:t>/ontology </a:t>
              </a:r>
            </a:p>
            <a:p>
              <a:r>
                <a:rPr lang="en-US" sz="1600" dirty="0"/>
                <a:t>server:</a:t>
              </a:r>
            </a:p>
            <a:p>
              <a:r>
                <a:rPr lang="en-US" sz="1600" dirty="0"/>
                <a:t>  host: </a:t>
              </a:r>
              <a:r>
                <a:rPr lang="en-US" sz="1600" dirty="0">
                  <a:hlinkClick r:id="rId3"/>
                </a:rPr>
                <a:t>4v.dia.fi.upm.es</a:t>
              </a:r>
              <a:endParaRPr lang="en-US" sz="1600" dirty="0"/>
            </a:p>
            <a:p>
              <a:r>
                <a:rPr lang="en-US" sz="1600" dirty="0"/>
                <a:t>  port: 8081</a:t>
              </a:r>
            </a:p>
            <a:p>
              <a:r>
                <a:rPr lang="en-US" sz="1600" dirty="0"/>
                <a:t>docs:</a:t>
              </a:r>
            </a:p>
            <a:p>
              <a:r>
                <a:rPr lang="en-US" sz="1600" dirty="0"/>
                <a:t>  root: /opt/vocabularium-0.1/docs </a:t>
              </a:r>
            </a:p>
            <a:p>
              <a:r>
                <a:rPr lang="en-US" sz="1600" dirty="0"/>
                <a:t>  </a:t>
              </a:r>
              <a:r>
                <a:rPr lang="en-US" sz="1600" dirty="0" err="1"/>
                <a:t>relativePath</a:t>
              </a:r>
              <a:r>
                <a:rPr lang="en-US" sz="1600" dirty="0"/>
                <a:t>: docs</a:t>
              </a:r>
              <a:endParaRPr lang="en-US" sz="1600" dirty="0">
                <a:effectLst/>
              </a:endParaRPr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292080" y="2412524"/>
              <a:ext cx="3582264" cy="3995603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 bwMode="auto">
            <a:xfrm>
              <a:off x="6660232" y="3645024"/>
              <a:ext cx="1728192" cy="288032"/>
            </a:xfrm>
            <a:prstGeom prst="rect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</a:endParaRPr>
            </a:p>
          </p:txBody>
        </p:sp>
        <p:sp>
          <p:nvSpPr>
            <p:cNvPr id="9" name="Rectangle 8"/>
            <p:cNvSpPr/>
            <p:nvPr/>
          </p:nvSpPr>
          <p:spPr bwMode="auto">
            <a:xfrm>
              <a:off x="6876256" y="5054905"/>
              <a:ext cx="1728192" cy="288032"/>
            </a:xfrm>
            <a:prstGeom prst="rect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Arial" pitchFamily="34" charset="0"/>
                </a:rPr>
                <a:t> </a:t>
              </a:r>
            </a:p>
          </p:txBody>
        </p:sp>
        <p:cxnSp>
          <p:nvCxnSpPr>
            <p:cNvPr id="11" name="Straight Arrow Connector 10"/>
            <p:cNvCxnSpPr/>
            <p:nvPr/>
          </p:nvCxnSpPr>
          <p:spPr bwMode="auto">
            <a:xfrm flipV="1">
              <a:off x="4598936" y="3578560"/>
              <a:ext cx="1917280" cy="780487"/>
            </a:xfrm>
            <a:prstGeom prst="straightConnector1">
              <a:avLst/>
            </a:prstGeom>
            <a:noFill/>
            <a:ln w="254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15" name="Straight Arrow Connector 14"/>
            <p:cNvCxnSpPr/>
            <p:nvPr/>
          </p:nvCxnSpPr>
          <p:spPr bwMode="auto">
            <a:xfrm flipV="1">
              <a:off x="3491880" y="4941169"/>
              <a:ext cx="3312368" cy="587151"/>
            </a:xfrm>
            <a:prstGeom prst="straightConnector1">
              <a:avLst/>
            </a:prstGeom>
            <a:noFill/>
            <a:ln w="254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sp>
          <p:nvSpPr>
            <p:cNvPr id="6" name="TextBox 5"/>
            <p:cNvSpPr txBox="1"/>
            <p:nvPr/>
          </p:nvSpPr>
          <p:spPr>
            <a:xfrm>
              <a:off x="4704546" y="5198921"/>
              <a:ext cx="9541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symlink</a:t>
              </a:r>
              <a:endParaRPr lang="en-US" dirty="0"/>
            </a:p>
          </p:txBody>
        </p:sp>
      </p:grpSp>
      <p:sp>
        <p:nvSpPr>
          <p:cNvPr id="4" name="Rectangle 3"/>
          <p:cNvSpPr/>
          <p:nvPr/>
        </p:nvSpPr>
        <p:spPr>
          <a:xfrm>
            <a:off x="285258" y="2353761"/>
            <a:ext cx="4262705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http</a:t>
            </a:r>
            <a:r>
              <a:rPr lang="en-US" dirty="0" smtClean="0">
                <a:solidFill>
                  <a:srgbClr val="FF0000"/>
                </a:solidFill>
              </a:rPr>
              <a:t>://mydomain.linkeddata.es/def/ont1</a:t>
            </a:r>
          </a:p>
          <a:p>
            <a:r>
              <a:rPr lang="en-US" dirty="0">
                <a:solidFill>
                  <a:srgbClr val="FF0000"/>
                </a:solidFill>
              </a:rPr>
              <a:t>http://</a:t>
            </a:r>
            <a:r>
              <a:rPr lang="en-US" dirty="0" smtClean="0">
                <a:solidFill>
                  <a:srgbClr val="FF0000"/>
                </a:solidFill>
              </a:rPr>
              <a:t>mydomain.linkeddata.es/def/ont2</a:t>
            </a:r>
          </a:p>
          <a:p>
            <a:endParaRPr lang="en-US" dirty="0"/>
          </a:p>
          <a:p>
            <a:r>
              <a:rPr lang="en-US" dirty="0">
                <a:solidFill>
                  <a:srgbClr val="236CB4"/>
                </a:solidFill>
              </a:rPr>
              <a:t>http</a:t>
            </a:r>
            <a:r>
              <a:rPr lang="en-US" dirty="0" smtClean="0">
                <a:solidFill>
                  <a:srgbClr val="236CB4"/>
                </a:solidFill>
              </a:rPr>
              <a:t>://</a:t>
            </a:r>
            <a:r>
              <a:rPr lang="en-US" b="1" dirty="0" smtClean="0">
                <a:solidFill>
                  <a:srgbClr val="236CB4"/>
                </a:solidFill>
              </a:rPr>
              <a:t>onto.</a:t>
            </a:r>
            <a:r>
              <a:rPr lang="en-US" dirty="0" smtClean="0">
                <a:solidFill>
                  <a:srgbClr val="236CB4"/>
                </a:solidFill>
              </a:rPr>
              <a:t>mydomain.linkeddata.es/def/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1654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836712"/>
            <a:ext cx="7772400" cy="5688632"/>
          </a:xfrm>
        </p:spPr>
        <p:txBody>
          <a:bodyPr/>
          <a:lstStyle/>
          <a:p>
            <a:r>
              <a:rPr lang="en-US" sz="1800" b="1" dirty="0" err="1" smtClean="0"/>
              <a:t>vocab.linkeddata.es</a:t>
            </a:r>
            <a:endParaRPr lang="en-US" sz="1800" b="1" dirty="0" smtClean="0"/>
          </a:p>
          <a:p>
            <a:pPr lvl="1"/>
            <a:r>
              <a:rPr lang="en-US" sz="1800" dirty="0" smtClean="0"/>
              <a:t>Automate the publication of the updated site</a:t>
            </a:r>
          </a:p>
          <a:p>
            <a:pPr lvl="1"/>
            <a:r>
              <a:rPr lang="en-US" sz="1800" dirty="0" smtClean="0"/>
              <a:t>Form to improve the </a:t>
            </a:r>
            <a:r>
              <a:rPr lang="en-US" sz="1800" dirty="0" err="1" smtClean="0"/>
              <a:t>GitHub</a:t>
            </a:r>
            <a:r>
              <a:rPr lang="en-US" sz="1800" dirty="0" smtClean="0"/>
              <a:t> workflow</a:t>
            </a:r>
          </a:p>
          <a:p>
            <a:r>
              <a:rPr lang="en-US" sz="1800" b="1" dirty="0" err="1" smtClean="0"/>
              <a:t>OnToology</a:t>
            </a:r>
            <a:endParaRPr lang="en-US" sz="1800" b="1" dirty="0" smtClean="0"/>
          </a:p>
          <a:p>
            <a:pPr lvl="1"/>
            <a:r>
              <a:rPr lang="en-US" sz="1800" dirty="0" smtClean="0"/>
              <a:t>Interface</a:t>
            </a:r>
          </a:p>
          <a:p>
            <a:pPr lvl="1"/>
            <a:r>
              <a:rPr lang="en-US" sz="1800" dirty="0" smtClean="0"/>
              <a:t>Bug fixing</a:t>
            </a:r>
          </a:p>
          <a:p>
            <a:r>
              <a:rPr lang="en-US" sz="1800" b="1" dirty="0"/>
              <a:t>AR2DTool:</a:t>
            </a:r>
          </a:p>
          <a:p>
            <a:pPr lvl="1"/>
            <a:r>
              <a:rPr lang="en-US" sz="1800" dirty="0"/>
              <a:t>Improve engine</a:t>
            </a:r>
          </a:p>
          <a:p>
            <a:pPr lvl="1"/>
            <a:r>
              <a:rPr lang="en-US" sz="1800" dirty="0"/>
              <a:t>Improve GUI</a:t>
            </a:r>
          </a:p>
          <a:p>
            <a:r>
              <a:rPr lang="en-US" sz="1800" b="1" dirty="0" err="1" smtClean="0"/>
              <a:t>Widoco</a:t>
            </a:r>
            <a:endParaRPr lang="en-US" sz="1800" b="1" dirty="0" smtClean="0"/>
          </a:p>
          <a:p>
            <a:pPr lvl="1"/>
            <a:r>
              <a:rPr lang="en-US" sz="1800" dirty="0" smtClean="0"/>
              <a:t>Bug fixing</a:t>
            </a:r>
          </a:p>
          <a:p>
            <a:r>
              <a:rPr lang="en-US" sz="1800" b="1" dirty="0" smtClean="0"/>
              <a:t>OOPS!</a:t>
            </a:r>
          </a:p>
          <a:p>
            <a:pPr lvl="1"/>
            <a:r>
              <a:rPr lang="en-US" sz="1800" dirty="0" smtClean="0"/>
              <a:t>Extensions</a:t>
            </a:r>
            <a:endParaRPr lang="en-US" sz="1800" dirty="0"/>
          </a:p>
          <a:p>
            <a:pPr lvl="1"/>
            <a:r>
              <a:rPr lang="en-US" sz="1800" dirty="0" smtClean="0"/>
              <a:t>Improve interface</a:t>
            </a:r>
          </a:p>
          <a:p>
            <a:r>
              <a:rPr lang="en-US" sz="1800" b="1" dirty="0" err="1" smtClean="0"/>
              <a:t>Vocabularium</a:t>
            </a:r>
            <a:endParaRPr lang="en-US" sz="1800" b="1" dirty="0" smtClean="0"/>
          </a:p>
          <a:p>
            <a:pPr lvl="1"/>
            <a:r>
              <a:rPr lang="is-IS" sz="1800" dirty="0" smtClean="0"/>
              <a:t>Issues in GitHub</a:t>
            </a:r>
          </a:p>
          <a:p>
            <a:pPr lvl="1"/>
            <a:r>
              <a:rPr lang="is-IS" sz="1800" dirty="0" smtClean="0"/>
              <a:t>No support</a:t>
            </a:r>
            <a:endParaRPr lang="en-US" sz="1800" dirty="0" smtClean="0"/>
          </a:p>
        </p:txBody>
      </p:sp>
    </p:spTree>
    <p:extLst>
      <p:ext uri="{BB962C8B-B14F-4D97-AF65-F5344CB8AC3E}">
        <p14:creationId xmlns:p14="http://schemas.microsoft.com/office/powerpoint/2010/main" val="550671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URLs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51520" y="836712"/>
            <a:ext cx="8816280" cy="5688632"/>
          </a:xfrm>
        </p:spPr>
        <p:txBody>
          <a:bodyPr lIns="36000" rIns="36000"/>
          <a:lstStyle/>
          <a:p>
            <a:r>
              <a:rPr lang="en-US" sz="1800" b="1" dirty="0" err="1" smtClean="0"/>
              <a:t>vocab.linkeddata.es</a:t>
            </a:r>
            <a:endParaRPr lang="en-US" sz="1800" b="1" dirty="0" smtClean="0"/>
          </a:p>
          <a:p>
            <a:pPr marL="742950" lvl="2" indent="-342900"/>
            <a:r>
              <a:rPr lang="en-US" sz="1600" dirty="0" smtClean="0"/>
              <a:t>URL</a:t>
            </a:r>
            <a:r>
              <a:rPr lang="en-US" sz="1600" b="1" dirty="0" smtClean="0"/>
              <a:t>: </a:t>
            </a:r>
            <a:r>
              <a:rPr lang="en-US" sz="1600" dirty="0" smtClean="0">
                <a:hlinkClick r:id="rId2"/>
              </a:rPr>
              <a:t>http://vocab.linkeddata.es/</a:t>
            </a:r>
            <a:endParaRPr lang="en-US" sz="1600" dirty="0" smtClean="0"/>
          </a:p>
          <a:p>
            <a:pPr marL="742950" lvl="2" indent="-342900"/>
            <a:r>
              <a:rPr lang="en-US" sz="1600" dirty="0" smtClean="0"/>
              <a:t>GitHub</a:t>
            </a:r>
            <a:r>
              <a:rPr lang="en-US" sz="1600" b="1" dirty="0" smtClean="0"/>
              <a:t>: </a:t>
            </a:r>
            <a:r>
              <a:rPr lang="en-US" sz="1600" dirty="0" smtClean="0">
                <a:hlinkClick r:id="rId3"/>
              </a:rPr>
              <a:t>https://github.com/mariapoveda/vocab.linkeddata.es/</a:t>
            </a:r>
            <a:endParaRPr lang="en-US" sz="1600" b="1" dirty="0" smtClean="0"/>
          </a:p>
          <a:p>
            <a:r>
              <a:rPr lang="en-US" sz="1800" b="1" dirty="0" err="1" smtClean="0"/>
              <a:t>vocabLite</a:t>
            </a:r>
            <a:endParaRPr lang="en-US" sz="1800" b="1" dirty="0" smtClean="0"/>
          </a:p>
          <a:p>
            <a:pPr lvl="1"/>
            <a:r>
              <a:rPr lang="en-US" sz="1600" dirty="0"/>
              <a:t>GitHub</a:t>
            </a:r>
            <a:r>
              <a:rPr lang="en-US" sz="1600" b="1" dirty="0"/>
              <a:t>: </a:t>
            </a:r>
            <a:r>
              <a:rPr lang="en-US" sz="1600" dirty="0" smtClean="0">
                <a:hlinkClick r:id="rId3"/>
              </a:rPr>
              <a:t>https://github.com/dgarijo/vocabLite</a:t>
            </a:r>
          </a:p>
          <a:p>
            <a:r>
              <a:rPr lang="en-US" sz="1800" b="1" dirty="0" err="1" smtClean="0"/>
              <a:t>OnToology</a:t>
            </a:r>
            <a:endParaRPr lang="en-US" sz="1600" b="1" dirty="0" smtClean="0"/>
          </a:p>
          <a:p>
            <a:pPr lvl="1"/>
            <a:r>
              <a:rPr lang="en-US" sz="1600" dirty="0" smtClean="0"/>
              <a:t>URL</a:t>
            </a:r>
            <a:r>
              <a:rPr lang="en-US" sz="1600" b="1" dirty="0" smtClean="0"/>
              <a:t>: </a:t>
            </a:r>
            <a:r>
              <a:rPr lang="en-US" sz="1600" dirty="0" smtClean="0">
                <a:hlinkClick r:id="rId4"/>
              </a:rPr>
              <a:t>http://ontoology.linkeddata.es</a:t>
            </a:r>
            <a:endParaRPr lang="en-US" sz="1600" dirty="0" smtClean="0"/>
          </a:p>
          <a:p>
            <a:pPr lvl="1"/>
            <a:r>
              <a:rPr lang="en-US" sz="1600" dirty="0" smtClean="0"/>
              <a:t>GitHub</a:t>
            </a:r>
            <a:r>
              <a:rPr lang="en-US" sz="1600" b="1" dirty="0" smtClean="0"/>
              <a:t>:</a:t>
            </a:r>
            <a:r>
              <a:rPr lang="en-US" sz="1600" dirty="0" smtClean="0"/>
              <a:t> </a:t>
            </a:r>
            <a:r>
              <a:rPr lang="en-US" sz="1600" dirty="0" smtClean="0">
                <a:hlinkClick r:id="rId5"/>
              </a:rPr>
              <a:t>https://github.com/OnToology/OnToology/</a:t>
            </a:r>
            <a:r>
              <a:rPr lang="en-US" sz="1600" dirty="0" smtClean="0"/>
              <a:t> </a:t>
            </a:r>
            <a:endParaRPr lang="en-US" sz="1600" dirty="0" smtClean="0">
              <a:hlinkClick r:id="rId3"/>
            </a:endParaRPr>
          </a:p>
          <a:p>
            <a:r>
              <a:rPr lang="en-US" sz="1800" b="1" dirty="0" smtClean="0"/>
              <a:t>AR2DTool</a:t>
            </a:r>
          </a:p>
          <a:p>
            <a:pPr lvl="1"/>
            <a:r>
              <a:rPr lang="en-US" sz="1600" dirty="0"/>
              <a:t>URL</a:t>
            </a:r>
            <a:r>
              <a:rPr lang="en-US" sz="1600" b="1" dirty="0"/>
              <a:t>: </a:t>
            </a:r>
            <a:r>
              <a:rPr lang="en-US" sz="1600" dirty="0">
                <a:hlinkClick r:id="rId6"/>
              </a:rPr>
              <a:t>http://ar2dtool.linkeddata.es</a:t>
            </a:r>
            <a:r>
              <a:rPr lang="en-US" sz="1600" dirty="0" smtClean="0">
                <a:hlinkClick r:id="rId6"/>
              </a:rPr>
              <a:t>/</a:t>
            </a:r>
            <a:endParaRPr lang="en-US" sz="1600" dirty="0"/>
          </a:p>
          <a:p>
            <a:pPr lvl="1"/>
            <a:r>
              <a:rPr lang="en-US" sz="1600" dirty="0"/>
              <a:t>GitHub</a:t>
            </a:r>
            <a:r>
              <a:rPr lang="en-US" sz="1600" b="1" dirty="0"/>
              <a:t>:</a:t>
            </a:r>
            <a:r>
              <a:rPr lang="en-US" sz="1600" dirty="0"/>
              <a:t> </a:t>
            </a:r>
            <a:r>
              <a:rPr lang="en-US" sz="1600" dirty="0" smtClean="0"/>
              <a:t> </a:t>
            </a:r>
            <a:r>
              <a:rPr lang="en-US" sz="1600" dirty="0">
                <a:hlinkClick r:id="rId7"/>
              </a:rPr>
              <a:t>https://</a:t>
            </a:r>
            <a:r>
              <a:rPr lang="en-US" sz="1600" dirty="0" smtClean="0">
                <a:hlinkClick r:id="rId7"/>
              </a:rPr>
              <a:t>github.com/idafensp/ar2dtool</a:t>
            </a:r>
            <a:endParaRPr lang="en-US" sz="1800" b="1" dirty="0" smtClean="0"/>
          </a:p>
          <a:p>
            <a:r>
              <a:rPr lang="en-US" sz="1800" b="1" dirty="0" err="1" smtClean="0"/>
              <a:t>Widoco</a:t>
            </a:r>
            <a:endParaRPr lang="en-US" sz="1800" b="1" dirty="0" smtClean="0"/>
          </a:p>
          <a:p>
            <a:pPr lvl="1"/>
            <a:r>
              <a:rPr lang="en-US" sz="1600" dirty="0" err="1" smtClean="0"/>
              <a:t>Github</a:t>
            </a:r>
            <a:r>
              <a:rPr lang="en-US" sz="1600" b="1" dirty="0" smtClean="0"/>
              <a:t>: </a:t>
            </a:r>
            <a:r>
              <a:rPr lang="en-US" sz="1600" dirty="0" smtClean="0">
                <a:hlinkClick r:id="rId4"/>
              </a:rPr>
              <a:t>https://github.com/dgarijo/Widoco/</a:t>
            </a:r>
          </a:p>
          <a:p>
            <a:r>
              <a:rPr lang="en-US" sz="1800" b="1" dirty="0" smtClean="0"/>
              <a:t>OOPS!</a:t>
            </a:r>
          </a:p>
          <a:p>
            <a:pPr lvl="1"/>
            <a:r>
              <a:rPr lang="en-US" sz="1600" dirty="0"/>
              <a:t>Web application: </a:t>
            </a:r>
            <a:r>
              <a:rPr lang="en-US" sz="1600" dirty="0">
                <a:hlinkClick r:id="rId8"/>
              </a:rPr>
              <a:t>http://oops.linkeddata.es/</a:t>
            </a:r>
            <a:r>
              <a:rPr lang="en-US" sz="1600" dirty="0"/>
              <a:t> </a:t>
            </a:r>
          </a:p>
          <a:p>
            <a:pPr lvl="1"/>
            <a:r>
              <a:rPr lang="en-US" sz="1600" dirty="0" smtClean="0"/>
              <a:t>Web </a:t>
            </a:r>
            <a:r>
              <a:rPr lang="en-US" sz="1600" dirty="0"/>
              <a:t>service</a:t>
            </a:r>
            <a:r>
              <a:rPr lang="en-US" sz="1600" b="1" dirty="0"/>
              <a:t>: </a:t>
            </a:r>
            <a:r>
              <a:rPr lang="en-US" sz="1600" dirty="0">
                <a:hlinkClick r:id="rId9"/>
              </a:rPr>
              <a:t>http://oops-ws.oeg-upm.net</a:t>
            </a:r>
            <a:r>
              <a:rPr lang="en-US" sz="1600" dirty="0" smtClean="0">
                <a:hlinkClick r:id="rId9"/>
              </a:rPr>
              <a:t>/</a:t>
            </a:r>
            <a:r>
              <a:rPr lang="en-US" sz="1600" dirty="0" smtClean="0"/>
              <a:t> </a:t>
            </a:r>
            <a:r>
              <a:rPr lang="en-US" sz="1600" b="1" dirty="0" smtClean="0"/>
              <a:t> </a:t>
            </a:r>
            <a:endParaRPr lang="en-US" sz="1600" b="1" dirty="0"/>
          </a:p>
          <a:p>
            <a:r>
              <a:rPr lang="en-US" sz="1800" b="1" dirty="0" err="1" smtClean="0"/>
              <a:t>Vocabularium</a:t>
            </a:r>
            <a:endParaRPr lang="en-US" sz="1800" b="1" dirty="0" smtClean="0"/>
          </a:p>
          <a:p>
            <a:pPr lvl="1"/>
            <a:r>
              <a:rPr lang="en-US" sz="1600" dirty="0" smtClean="0"/>
              <a:t>GitHub</a:t>
            </a:r>
            <a:r>
              <a:rPr lang="en-US" sz="1600" b="1" dirty="0"/>
              <a:t>: </a:t>
            </a:r>
            <a:r>
              <a:rPr lang="en-US" sz="1600" dirty="0">
                <a:hlinkClick r:id="rId10"/>
              </a:rPr>
              <a:t>https://</a:t>
            </a:r>
            <a:r>
              <a:rPr lang="en-US" sz="1600" dirty="0" smtClean="0">
                <a:hlinkClick r:id="rId10"/>
              </a:rPr>
              <a:t>github.com/SmartDeveloperHub/sdh-vocabulary/tree/feature/publisher</a:t>
            </a:r>
            <a:r>
              <a:rPr lang="en-US" sz="1600" dirty="0" smtClean="0"/>
              <a:t> 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628679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3 Título"/>
          <p:cNvSpPr>
            <a:spLocks noGrp="1"/>
          </p:cNvSpPr>
          <p:nvPr>
            <p:ph type="ctrTitle"/>
          </p:nvPr>
        </p:nvSpPr>
        <p:spPr>
          <a:xfrm>
            <a:off x="2743200" y="1124744"/>
            <a:ext cx="6400800" cy="2313548"/>
          </a:xfrm>
        </p:spPr>
        <p:txBody>
          <a:bodyPr/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s-ES" dirty="0" smtClean="0"/>
              <a:t>OEG-Tools </a:t>
            </a:r>
            <a:r>
              <a:rPr lang="es-ES" dirty="0" err="1" smtClean="0"/>
              <a:t>for</a:t>
            </a:r>
            <a:r>
              <a:rPr lang="es-ES" dirty="0"/>
              <a:t> </a:t>
            </a:r>
            <a:r>
              <a:rPr lang="es-ES" dirty="0" err="1" smtClean="0"/>
              <a:t>supporting</a:t>
            </a:r>
            <a:r>
              <a:rPr lang="es-ES" dirty="0" smtClean="0"/>
              <a:t/>
            </a:r>
            <a:br>
              <a:rPr lang="es-ES" dirty="0" smtClean="0"/>
            </a:br>
            <a:r>
              <a:rPr lang="es-ES" dirty="0" smtClean="0"/>
              <a:t> </a:t>
            </a:r>
            <a:r>
              <a:rPr lang="es-ES" dirty="0" err="1" smtClean="0"/>
              <a:t>Ontology</a:t>
            </a:r>
            <a:r>
              <a:rPr lang="es-ES" dirty="0" smtClean="0"/>
              <a:t> </a:t>
            </a:r>
            <a:r>
              <a:rPr lang="es-ES" dirty="0" err="1" smtClean="0"/>
              <a:t>Engineering</a:t>
            </a:r>
            <a:r>
              <a:rPr lang="es-ES" dirty="0"/>
              <a:t/>
            </a:r>
            <a:br>
              <a:rPr lang="es-ES" dirty="0"/>
            </a:br>
            <a:endParaRPr lang="en-US" sz="1800" b="0" dirty="0" smtClean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6448736"/>
            <a:ext cx="1117600" cy="3937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427984" y="3692973"/>
            <a:ext cx="2305807" cy="1431161"/>
          </a:xfrm>
          <a:prstGeom prst="rect">
            <a:avLst/>
          </a:prstGeom>
          <a:noFill/>
        </p:spPr>
        <p:txBody>
          <a:bodyPr wrap="square" numCol="1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600" b="1" dirty="0" err="1" smtClean="0"/>
              <a:t>Idafen</a:t>
            </a:r>
            <a:r>
              <a:rPr lang="en-US" sz="1600" b="1" dirty="0" smtClean="0"/>
              <a:t> Santana-P</a:t>
            </a:r>
            <a:r>
              <a:rPr lang="es-ES" sz="1600" b="1" dirty="0" smtClean="0"/>
              <a:t>é</a:t>
            </a:r>
            <a:r>
              <a:rPr lang="en-US" sz="1600" b="1" dirty="0" err="1" smtClean="0"/>
              <a:t>rez</a:t>
            </a:r>
            <a:endParaRPr lang="en-US" sz="1600" b="1" dirty="0" smtClean="0"/>
          </a:p>
          <a:p>
            <a:pPr algn="ctr">
              <a:lnSpc>
                <a:spcPct val="150000"/>
              </a:lnSpc>
            </a:pPr>
            <a:r>
              <a:rPr lang="en-US" sz="1400" dirty="0" smtClean="0">
                <a:hlinkClick r:id="rId4"/>
              </a:rPr>
              <a:t>isantana@fi.upm.es</a:t>
            </a:r>
            <a:endParaRPr lang="en-US" sz="1400" dirty="0" smtClean="0"/>
          </a:p>
          <a:p>
            <a:pPr algn="ctr">
              <a:lnSpc>
                <a:spcPct val="150000"/>
              </a:lnSpc>
            </a:pPr>
            <a:r>
              <a:rPr lang="en-US" sz="1400" dirty="0" smtClean="0"/>
              <a:t>@</a:t>
            </a:r>
            <a:r>
              <a:rPr lang="en-US" sz="1400" dirty="0" err="1" smtClean="0"/>
              <a:t>idafensp</a:t>
            </a:r>
            <a:endParaRPr lang="en-US" sz="1400" dirty="0" smtClean="0"/>
          </a:p>
          <a:p>
            <a:pPr algn="ctr">
              <a:lnSpc>
                <a:spcPct val="150000"/>
              </a:lnSpc>
            </a:pPr>
            <a:r>
              <a:rPr lang="en-US" sz="1400" dirty="0" smtClean="0"/>
              <a:t>Post-doc at OEG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732240" y="3692973"/>
            <a:ext cx="2335549" cy="1431161"/>
          </a:xfrm>
          <a:prstGeom prst="rect">
            <a:avLst/>
          </a:prstGeom>
          <a:noFill/>
        </p:spPr>
        <p:txBody>
          <a:bodyPr wrap="square" numCol="1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600" b="1" dirty="0" smtClean="0"/>
              <a:t>Mar</a:t>
            </a:r>
            <a:r>
              <a:rPr lang="es-ES" sz="1600" b="1" dirty="0" err="1" smtClean="0"/>
              <a:t>ía</a:t>
            </a:r>
            <a:r>
              <a:rPr lang="es-ES" sz="1600" b="1" dirty="0" smtClean="0"/>
              <a:t> Poveda-Villalón</a:t>
            </a:r>
          </a:p>
          <a:p>
            <a:pPr algn="ctr">
              <a:lnSpc>
                <a:spcPct val="150000"/>
              </a:lnSpc>
            </a:pPr>
            <a:r>
              <a:rPr lang="es-ES" sz="1400" dirty="0" smtClean="0">
                <a:hlinkClick r:id="rId5"/>
              </a:rPr>
              <a:t>mpoveda@fi.upm.es</a:t>
            </a:r>
            <a:endParaRPr lang="es-ES" sz="1400" dirty="0" smtClean="0"/>
          </a:p>
          <a:p>
            <a:pPr algn="ctr">
              <a:lnSpc>
                <a:spcPct val="150000"/>
              </a:lnSpc>
            </a:pPr>
            <a:r>
              <a:rPr lang="en-US" sz="1400" dirty="0" smtClean="0"/>
              <a:t>@</a:t>
            </a:r>
            <a:r>
              <a:rPr lang="en-US" sz="1400" dirty="0" err="1" smtClean="0"/>
              <a:t>MariaPovedaV</a:t>
            </a:r>
            <a:endParaRPr lang="en-US" sz="1400" dirty="0"/>
          </a:p>
          <a:p>
            <a:pPr algn="ctr">
              <a:lnSpc>
                <a:spcPct val="150000"/>
              </a:lnSpc>
            </a:pPr>
            <a:r>
              <a:rPr lang="en-US" sz="1400" dirty="0"/>
              <a:t>Post-doc at </a:t>
            </a:r>
            <a:r>
              <a:rPr lang="en-US" sz="1400" dirty="0" smtClean="0"/>
              <a:t>OEG</a:t>
            </a:r>
            <a:endParaRPr lang="en-US" sz="1400" dirty="0"/>
          </a:p>
        </p:txBody>
      </p:sp>
      <p:sp>
        <p:nvSpPr>
          <p:cNvPr id="6" name="TextBox 5"/>
          <p:cNvSpPr txBox="1"/>
          <p:nvPr/>
        </p:nvSpPr>
        <p:spPr>
          <a:xfrm>
            <a:off x="2627784" y="3692973"/>
            <a:ext cx="1975700" cy="1431161"/>
          </a:xfrm>
          <a:prstGeom prst="rect">
            <a:avLst/>
          </a:prstGeom>
          <a:noFill/>
        </p:spPr>
        <p:txBody>
          <a:bodyPr wrap="square" numCol="1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600" b="1" dirty="0" smtClean="0"/>
              <a:t>Daniel </a:t>
            </a:r>
            <a:r>
              <a:rPr lang="en-US" sz="1600" b="1" dirty="0" err="1" smtClean="0"/>
              <a:t>Garijo</a:t>
            </a:r>
            <a:r>
              <a:rPr lang="en-US" sz="1600" b="1" dirty="0" smtClean="0"/>
              <a:t> </a:t>
            </a:r>
          </a:p>
          <a:p>
            <a:pPr algn="ctr">
              <a:lnSpc>
                <a:spcPct val="150000"/>
              </a:lnSpc>
            </a:pPr>
            <a:r>
              <a:rPr lang="en-US" sz="1400" dirty="0" smtClean="0">
                <a:hlinkClick r:id="rId6"/>
              </a:rPr>
              <a:t>dgarijo@isi.edu</a:t>
            </a:r>
            <a:endParaRPr lang="en-US" sz="1400" dirty="0" smtClean="0"/>
          </a:p>
          <a:p>
            <a:pPr algn="ctr">
              <a:lnSpc>
                <a:spcPct val="150000"/>
              </a:lnSpc>
            </a:pPr>
            <a:r>
              <a:rPr lang="en-US" sz="1400" dirty="0" smtClean="0"/>
              <a:t>@</a:t>
            </a:r>
            <a:r>
              <a:rPr lang="en-US" sz="1400" dirty="0" err="1" smtClean="0"/>
              <a:t>dgarijov</a:t>
            </a:r>
            <a:endParaRPr lang="en-US" sz="1400" dirty="0" smtClean="0"/>
          </a:p>
          <a:p>
            <a:pPr algn="ctr">
              <a:lnSpc>
                <a:spcPct val="150000"/>
              </a:lnSpc>
            </a:pPr>
            <a:r>
              <a:rPr lang="en-US" sz="1400" dirty="0" smtClean="0"/>
              <a:t>Visiting researcher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911962" y="5332649"/>
            <a:ext cx="24929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Speakers by lexicographical order</a:t>
            </a:r>
            <a:endParaRPr lang="en-US" sz="1200" dirty="0"/>
          </a:p>
        </p:txBody>
      </p:sp>
      <p:sp>
        <p:nvSpPr>
          <p:cNvPr id="8" name="Rectangle 7"/>
          <p:cNvSpPr/>
          <p:nvPr/>
        </p:nvSpPr>
        <p:spPr>
          <a:xfrm>
            <a:off x="6662000" y="6388479"/>
            <a:ext cx="24465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/>
              <a:t>Madrid, 21</a:t>
            </a:r>
            <a:r>
              <a:rPr lang="es-ES" baseline="30000" dirty="0"/>
              <a:t>st</a:t>
            </a:r>
            <a:r>
              <a:rPr lang="es-ES" dirty="0"/>
              <a:t> </a:t>
            </a:r>
            <a:r>
              <a:rPr lang="es-ES" dirty="0" err="1"/>
              <a:t>July</a:t>
            </a:r>
            <a:r>
              <a:rPr lang="es-ES" dirty="0"/>
              <a:t> 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836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Tooling landscape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1599" y="5850236"/>
            <a:ext cx="1222606" cy="63361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168" y="4433985"/>
            <a:ext cx="2437352" cy="56934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1025" y="4354703"/>
            <a:ext cx="1501949" cy="672931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 bwMode="auto">
          <a:xfrm flipV="1">
            <a:off x="0" y="2031600"/>
            <a:ext cx="9144000" cy="0"/>
          </a:xfrm>
          <a:prstGeom prst="line">
            <a:avLst/>
          </a:prstGeom>
          <a:noFill/>
          <a:ln w="19050" cap="flat" cmpd="sng" algn="ctr">
            <a:solidFill>
              <a:schemeClr val="tx1">
                <a:lumMod val="50000"/>
                <a:lumOff val="50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6" name="Straight Connector 15"/>
          <p:cNvCxnSpPr/>
          <p:nvPr/>
        </p:nvCxnSpPr>
        <p:spPr bwMode="auto">
          <a:xfrm flipV="1">
            <a:off x="0" y="4077072"/>
            <a:ext cx="9144000" cy="0"/>
          </a:xfrm>
          <a:prstGeom prst="line">
            <a:avLst/>
          </a:prstGeom>
          <a:noFill/>
          <a:ln w="19050" cap="flat" cmpd="sng" algn="ctr">
            <a:solidFill>
              <a:schemeClr val="tx1">
                <a:lumMod val="50000"/>
                <a:lumOff val="50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7" name="Straight Connector 16"/>
          <p:cNvCxnSpPr/>
          <p:nvPr/>
        </p:nvCxnSpPr>
        <p:spPr bwMode="auto">
          <a:xfrm flipV="1">
            <a:off x="0" y="5661248"/>
            <a:ext cx="9144000" cy="0"/>
          </a:xfrm>
          <a:prstGeom prst="line">
            <a:avLst/>
          </a:prstGeom>
          <a:noFill/>
          <a:ln w="19050" cap="flat" cmpd="sng" algn="ctr">
            <a:solidFill>
              <a:schemeClr val="tx1">
                <a:lumMod val="50000"/>
                <a:lumOff val="50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pic>
        <p:nvPicPr>
          <p:cNvPr id="29" name="Picture 2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0210" y="2780928"/>
            <a:ext cx="1789822" cy="432864"/>
          </a:xfrm>
          <a:prstGeom prst="rect">
            <a:avLst/>
          </a:prstGeom>
        </p:spPr>
      </p:pic>
      <p:cxnSp>
        <p:nvCxnSpPr>
          <p:cNvPr id="33" name="Elbow Connector 32"/>
          <p:cNvCxnSpPr>
            <a:stCxn id="29" idx="2"/>
            <a:endCxn id="13" idx="0"/>
          </p:cNvCxnSpPr>
          <p:nvPr/>
        </p:nvCxnSpPr>
        <p:spPr bwMode="auto">
          <a:xfrm>
            <a:off x="3965121" y="3213792"/>
            <a:ext cx="606879" cy="1140911"/>
          </a:xfrm>
          <a:prstGeom prst="straightConnector1">
            <a:avLst/>
          </a:prstGeom>
          <a:noFill/>
          <a:ln w="1270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6" name="Elbow Connector 32"/>
          <p:cNvCxnSpPr>
            <a:stCxn id="29" idx="2"/>
            <a:endCxn id="12" idx="0"/>
          </p:cNvCxnSpPr>
          <p:nvPr/>
        </p:nvCxnSpPr>
        <p:spPr bwMode="auto">
          <a:xfrm>
            <a:off x="3965121" y="3213792"/>
            <a:ext cx="3337723" cy="1220193"/>
          </a:xfrm>
          <a:prstGeom prst="straightConnector1">
            <a:avLst/>
          </a:prstGeom>
          <a:noFill/>
          <a:ln w="1270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9" name="Elbow Connector 32"/>
          <p:cNvCxnSpPr>
            <a:stCxn id="29" idx="2"/>
            <a:endCxn id="5" idx="0"/>
          </p:cNvCxnSpPr>
          <p:nvPr/>
        </p:nvCxnSpPr>
        <p:spPr bwMode="auto">
          <a:xfrm flipH="1">
            <a:off x="2182902" y="3213792"/>
            <a:ext cx="1782219" cy="2636444"/>
          </a:xfrm>
          <a:prstGeom prst="straightConnector1">
            <a:avLst/>
          </a:prstGeom>
          <a:noFill/>
          <a:ln w="1270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2" name="Elbow Connector 32"/>
          <p:cNvCxnSpPr/>
          <p:nvPr/>
        </p:nvCxnSpPr>
        <p:spPr bwMode="auto">
          <a:xfrm flipH="1" flipV="1">
            <a:off x="3311861" y="1256949"/>
            <a:ext cx="658328" cy="587875"/>
          </a:xfrm>
          <a:prstGeom prst="straightConnector1">
            <a:avLst/>
          </a:prstGeom>
          <a:noFill/>
          <a:ln w="1270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5" name="TextBox 44"/>
          <p:cNvSpPr txBox="1"/>
          <p:nvPr/>
        </p:nvSpPr>
        <p:spPr>
          <a:xfrm>
            <a:off x="3273219" y="1412253"/>
            <a:ext cx="808482" cy="215444"/>
          </a:xfrm>
          <a:prstGeom prst="rect">
            <a:avLst/>
          </a:prstGeom>
          <a:solidFill>
            <a:schemeClr val="bg1"/>
          </a:solidFill>
        </p:spPr>
        <p:txBody>
          <a:bodyPr wrap="none" lIns="36000" tIns="0" rIns="36000" bIns="0" rtlCol="0">
            <a:spAutoFit/>
          </a:bodyPr>
          <a:lstStyle/>
          <a:p>
            <a:r>
              <a:rPr lang="en-US" sz="1400" dirty="0" smtClean="0"/>
              <a:t>based on</a:t>
            </a:r>
            <a:endParaRPr lang="en-US" sz="1400" dirty="0"/>
          </a:p>
        </p:txBody>
      </p:sp>
      <p:cxnSp>
        <p:nvCxnSpPr>
          <p:cNvPr id="46" name="Elbow Connector 32"/>
          <p:cNvCxnSpPr>
            <a:stCxn id="29" idx="0"/>
          </p:cNvCxnSpPr>
          <p:nvPr/>
        </p:nvCxnSpPr>
        <p:spPr bwMode="auto">
          <a:xfrm flipV="1">
            <a:off x="3965121" y="2186915"/>
            <a:ext cx="5068" cy="594013"/>
          </a:xfrm>
          <a:prstGeom prst="straightConnector1">
            <a:avLst/>
          </a:prstGeom>
          <a:noFill/>
          <a:ln w="1270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6" name="Rectangle 5"/>
          <p:cNvSpPr/>
          <p:nvPr/>
        </p:nvSpPr>
        <p:spPr bwMode="auto">
          <a:xfrm>
            <a:off x="0" y="5661248"/>
            <a:ext cx="1152128" cy="344423"/>
          </a:xfrm>
          <a:prstGeom prst="rect">
            <a:avLst/>
          </a:prstGeom>
          <a:solidFill>
            <a:srgbClr val="1D56A5"/>
          </a:solidFill>
          <a:ln w="28575" cap="flat" cmpd="sng" algn="ctr">
            <a:solidFill>
              <a:srgbClr val="1D56A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45720" rIns="7200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</a:rPr>
              <a:t>Evaluation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-12577" y="4077072"/>
            <a:ext cx="1584176" cy="344423"/>
          </a:xfrm>
          <a:prstGeom prst="rect">
            <a:avLst/>
          </a:prstGeom>
          <a:solidFill>
            <a:srgbClr val="1D56A5"/>
          </a:solidFill>
          <a:ln w="28575" cap="flat" cmpd="sng" algn="ctr">
            <a:solidFill>
              <a:srgbClr val="1D56A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45720" rIns="7200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</a:rPr>
              <a:t>Documentation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-12577" y="2031600"/>
            <a:ext cx="1164705" cy="344423"/>
          </a:xfrm>
          <a:prstGeom prst="rect">
            <a:avLst/>
          </a:prstGeom>
          <a:solidFill>
            <a:srgbClr val="1D56A5"/>
          </a:solidFill>
          <a:ln w="28575" cap="flat" cmpd="sng" algn="ctr">
            <a:solidFill>
              <a:srgbClr val="1D56A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45720" rIns="7200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</a:rPr>
              <a:t>Publication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1" y="678168"/>
            <a:ext cx="1295400" cy="344423"/>
          </a:xfrm>
          <a:prstGeom prst="rect">
            <a:avLst/>
          </a:prstGeom>
          <a:solidFill>
            <a:srgbClr val="1D56A5"/>
          </a:solidFill>
          <a:ln w="28575" cap="flat" cmpd="sng" algn="ctr">
            <a:solidFill>
              <a:srgbClr val="1D56A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45720" rIns="7200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</a:rPr>
              <a:t>Registration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3560880" y="2365758"/>
            <a:ext cx="858175" cy="215444"/>
          </a:xfrm>
          <a:prstGeom prst="rect">
            <a:avLst/>
          </a:prstGeom>
          <a:solidFill>
            <a:schemeClr val="bg1"/>
          </a:solidFill>
        </p:spPr>
        <p:txBody>
          <a:bodyPr wrap="none" lIns="36000" tIns="0" rIns="36000" bIns="0" rtlCol="0">
            <a:spAutoFit/>
          </a:bodyPr>
          <a:lstStyle/>
          <a:p>
            <a:r>
              <a:rPr lang="en-US" sz="1400" smtClean="0"/>
              <a:t>integrates</a:t>
            </a:r>
            <a:endParaRPr lang="en-US" sz="1400" dirty="0"/>
          </a:p>
        </p:txBody>
      </p:sp>
      <p:sp>
        <p:nvSpPr>
          <p:cNvPr id="52" name="TextBox 51"/>
          <p:cNvSpPr txBox="1"/>
          <p:nvPr/>
        </p:nvSpPr>
        <p:spPr>
          <a:xfrm>
            <a:off x="3085592" y="3802288"/>
            <a:ext cx="858175" cy="215444"/>
          </a:xfrm>
          <a:prstGeom prst="rect">
            <a:avLst/>
          </a:prstGeom>
          <a:solidFill>
            <a:schemeClr val="bg1"/>
          </a:solidFill>
        </p:spPr>
        <p:txBody>
          <a:bodyPr wrap="none" lIns="36000" tIns="0" rIns="36000" bIns="0" rtlCol="0">
            <a:spAutoFit/>
          </a:bodyPr>
          <a:lstStyle/>
          <a:p>
            <a:r>
              <a:rPr lang="en-US" sz="1400" smtClean="0"/>
              <a:t>integrates</a:t>
            </a:r>
            <a:endParaRPr lang="en-US" sz="1400" dirty="0"/>
          </a:p>
        </p:txBody>
      </p:sp>
      <p:sp>
        <p:nvSpPr>
          <p:cNvPr id="53" name="TextBox 52"/>
          <p:cNvSpPr txBox="1"/>
          <p:nvPr/>
        </p:nvSpPr>
        <p:spPr>
          <a:xfrm>
            <a:off x="5364088" y="3802288"/>
            <a:ext cx="858175" cy="215444"/>
          </a:xfrm>
          <a:prstGeom prst="rect">
            <a:avLst/>
          </a:prstGeom>
          <a:solidFill>
            <a:schemeClr val="bg1"/>
          </a:solidFill>
        </p:spPr>
        <p:txBody>
          <a:bodyPr wrap="none" lIns="36000" tIns="0" rIns="36000" bIns="0" rtlCol="0">
            <a:spAutoFit/>
          </a:bodyPr>
          <a:lstStyle/>
          <a:p>
            <a:r>
              <a:rPr lang="en-US" sz="1400" smtClean="0"/>
              <a:t>integrates</a:t>
            </a:r>
            <a:endParaRPr lang="en-US" sz="1400" dirty="0"/>
          </a:p>
        </p:txBody>
      </p:sp>
      <p:sp>
        <p:nvSpPr>
          <p:cNvPr id="54" name="TextBox 53"/>
          <p:cNvSpPr txBox="1"/>
          <p:nvPr/>
        </p:nvSpPr>
        <p:spPr>
          <a:xfrm>
            <a:off x="4040998" y="3802288"/>
            <a:ext cx="858175" cy="215444"/>
          </a:xfrm>
          <a:prstGeom prst="rect">
            <a:avLst/>
          </a:prstGeom>
          <a:solidFill>
            <a:schemeClr val="bg1"/>
          </a:solidFill>
        </p:spPr>
        <p:txBody>
          <a:bodyPr wrap="none" lIns="36000" tIns="0" rIns="36000" bIns="0" rtlCol="0">
            <a:spAutoFit/>
          </a:bodyPr>
          <a:lstStyle/>
          <a:p>
            <a:r>
              <a:rPr lang="en-US" sz="1400" smtClean="0"/>
              <a:t>integrates</a:t>
            </a:r>
            <a:endParaRPr lang="en-US" sz="1400" dirty="0"/>
          </a:p>
        </p:txBody>
      </p:sp>
      <p:sp>
        <p:nvSpPr>
          <p:cNvPr id="55" name="TextBox 54"/>
          <p:cNvSpPr txBox="1"/>
          <p:nvPr/>
        </p:nvSpPr>
        <p:spPr>
          <a:xfrm>
            <a:off x="5782229" y="2694610"/>
            <a:ext cx="23658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 smtClean="0">
                <a:solidFill>
                  <a:srgbClr val="1D56A5"/>
                </a:solidFill>
              </a:rPr>
              <a:t>Vocabularium</a:t>
            </a:r>
            <a:endParaRPr lang="en-US" sz="2800" dirty="0">
              <a:solidFill>
                <a:srgbClr val="1D56A5"/>
              </a:solidFill>
            </a:endParaRP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0053" y="860823"/>
            <a:ext cx="1480592" cy="542075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9828" y="1818128"/>
            <a:ext cx="1456807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761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51" grpId="0" animBg="1"/>
      <p:bldP spid="52" grpId="0" animBg="1"/>
      <p:bldP spid="53" grpId="0" animBg="1"/>
      <p:bldP spid="54" grpId="0" animBg="1"/>
      <p:bldP spid="5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AR2DTool reminder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1599" y="5850236"/>
            <a:ext cx="1222606" cy="633614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 bwMode="auto">
          <a:xfrm flipV="1">
            <a:off x="0" y="2031600"/>
            <a:ext cx="9144000" cy="0"/>
          </a:xfrm>
          <a:prstGeom prst="line">
            <a:avLst/>
          </a:prstGeom>
          <a:noFill/>
          <a:ln w="19050" cap="flat" cmpd="sng" algn="ctr">
            <a:solidFill>
              <a:schemeClr val="tx1">
                <a:lumMod val="50000"/>
                <a:lumOff val="50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6" name="Straight Connector 15"/>
          <p:cNvCxnSpPr/>
          <p:nvPr/>
        </p:nvCxnSpPr>
        <p:spPr bwMode="auto">
          <a:xfrm flipV="1">
            <a:off x="0" y="4077072"/>
            <a:ext cx="9144000" cy="0"/>
          </a:xfrm>
          <a:prstGeom prst="line">
            <a:avLst/>
          </a:prstGeom>
          <a:noFill/>
          <a:ln w="19050" cap="flat" cmpd="sng" algn="ctr">
            <a:solidFill>
              <a:schemeClr val="tx1">
                <a:lumMod val="50000"/>
                <a:lumOff val="50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7" name="Straight Connector 16"/>
          <p:cNvCxnSpPr/>
          <p:nvPr/>
        </p:nvCxnSpPr>
        <p:spPr bwMode="auto">
          <a:xfrm flipV="1">
            <a:off x="0" y="5661248"/>
            <a:ext cx="9144000" cy="0"/>
          </a:xfrm>
          <a:prstGeom prst="line">
            <a:avLst/>
          </a:prstGeom>
          <a:noFill/>
          <a:ln w="19050" cap="flat" cmpd="sng" algn="ctr">
            <a:solidFill>
              <a:schemeClr val="tx1">
                <a:lumMod val="50000"/>
                <a:lumOff val="50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6" name="Rectangle 5"/>
          <p:cNvSpPr/>
          <p:nvPr/>
        </p:nvSpPr>
        <p:spPr bwMode="auto">
          <a:xfrm>
            <a:off x="0" y="5661248"/>
            <a:ext cx="1152128" cy="344423"/>
          </a:xfrm>
          <a:prstGeom prst="rect">
            <a:avLst/>
          </a:prstGeom>
          <a:solidFill>
            <a:srgbClr val="1D56A5"/>
          </a:solidFill>
          <a:ln w="28575" cap="flat" cmpd="sng" algn="ctr">
            <a:solidFill>
              <a:srgbClr val="1D56A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45720" rIns="7200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</a:rPr>
              <a:t>Evaluation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-12577" y="4077072"/>
            <a:ext cx="1584176" cy="344423"/>
          </a:xfrm>
          <a:prstGeom prst="rect">
            <a:avLst/>
          </a:prstGeom>
          <a:solidFill>
            <a:srgbClr val="1D56A5"/>
          </a:solidFill>
          <a:ln w="28575" cap="flat" cmpd="sng" algn="ctr">
            <a:solidFill>
              <a:srgbClr val="1D56A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45720" rIns="7200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</a:rPr>
              <a:t>Documentation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-12577" y="2031600"/>
            <a:ext cx="1164705" cy="344423"/>
          </a:xfrm>
          <a:prstGeom prst="rect">
            <a:avLst/>
          </a:prstGeom>
          <a:solidFill>
            <a:srgbClr val="1D56A5"/>
          </a:solidFill>
          <a:ln w="28575" cap="flat" cmpd="sng" algn="ctr">
            <a:solidFill>
              <a:srgbClr val="1D56A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45720" rIns="7200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</a:rPr>
              <a:t>Publication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1" y="678168"/>
            <a:ext cx="1295400" cy="344423"/>
          </a:xfrm>
          <a:prstGeom prst="rect">
            <a:avLst/>
          </a:prstGeom>
          <a:solidFill>
            <a:srgbClr val="1D56A5"/>
          </a:solidFill>
          <a:ln w="28575" cap="flat" cmpd="sng" algn="ctr">
            <a:solidFill>
              <a:srgbClr val="1D56A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45720" rIns="7200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</a:rPr>
              <a:t>Registration</a:t>
            </a: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0053" y="860823"/>
            <a:ext cx="1480592" cy="542075"/>
          </a:xfrm>
          <a:prstGeom prst="rect">
            <a:avLst/>
          </a:prstGeom>
        </p:spPr>
      </p:pic>
      <p:sp>
        <p:nvSpPr>
          <p:cNvPr id="28" name="Rounded Rectangle 27"/>
          <p:cNvSpPr/>
          <p:nvPr/>
        </p:nvSpPr>
        <p:spPr bwMode="auto">
          <a:xfrm>
            <a:off x="-36512" y="678168"/>
            <a:ext cx="9180512" cy="5805682"/>
          </a:xfrm>
          <a:prstGeom prst="roundRect">
            <a:avLst>
              <a:gd name="adj" fmla="val 0"/>
            </a:avLst>
          </a:prstGeom>
          <a:solidFill>
            <a:srgbClr val="FFFFFF">
              <a:alpha val="87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D7CCC2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 rot="194432">
            <a:off x="432593" y="1089793"/>
            <a:ext cx="8242300" cy="49911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8168000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OOPS! reminder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1599" y="5850236"/>
            <a:ext cx="1222606" cy="63361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168" y="4433985"/>
            <a:ext cx="2437352" cy="56934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1025" y="4354703"/>
            <a:ext cx="1501949" cy="672931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 bwMode="auto">
          <a:xfrm flipV="1">
            <a:off x="0" y="2031600"/>
            <a:ext cx="9144000" cy="0"/>
          </a:xfrm>
          <a:prstGeom prst="line">
            <a:avLst/>
          </a:prstGeom>
          <a:noFill/>
          <a:ln w="19050" cap="flat" cmpd="sng" algn="ctr">
            <a:solidFill>
              <a:schemeClr val="tx1">
                <a:lumMod val="50000"/>
                <a:lumOff val="50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225637" y="1844824"/>
            <a:ext cx="1489103" cy="342091"/>
          </a:xfrm>
          <a:prstGeom prst="rect">
            <a:avLst/>
          </a:prstGeom>
        </p:spPr>
      </p:pic>
      <p:cxnSp>
        <p:nvCxnSpPr>
          <p:cNvPr id="16" name="Straight Connector 15"/>
          <p:cNvCxnSpPr/>
          <p:nvPr/>
        </p:nvCxnSpPr>
        <p:spPr bwMode="auto">
          <a:xfrm flipV="1">
            <a:off x="0" y="4077072"/>
            <a:ext cx="9144000" cy="0"/>
          </a:xfrm>
          <a:prstGeom prst="line">
            <a:avLst/>
          </a:prstGeom>
          <a:noFill/>
          <a:ln w="19050" cap="flat" cmpd="sng" algn="ctr">
            <a:solidFill>
              <a:schemeClr val="tx1">
                <a:lumMod val="50000"/>
                <a:lumOff val="50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7" name="Straight Connector 16"/>
          <p:cNvCxnSpPr/>
          <p:nvPr/>
        </p:nvCxnSpPr>
        <p:spPr bwMode="auto">
          <a:xfrm flipV="1">
            <a:off x="0" y="5661248"/>
            <a:ext cx="9144000" cy="0"/>
          </a:xfrm>
          <a:prstGeom prst="line">
            <a:avLst/>
          </a:prstGeom>
          <a:noFill/>
          <a:ln w="19050" cap="flat" cmpd="sng" algn="ctr">
            <a:solidFill>
              <a:schemeClr val="tx1">
                <a:lumMod val="50000"/>
                <a:lumOff val="50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pic>
        <p:nvPicPr>
          <p:cNvPr id="29" name="Picture 2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0210" y="2780928"/>
            <a:ext cx="1789822" cy="432864"/>
          </a:xfrm>
          <a:prstGeom prst="rect">
            <a:avLst/>
          </a:prstGeom>
        </p:spPr>
      </p:pic>
      <p:cxnSp>
        <p:nvCxnSpPr>
          <p:cNvPr id="33" name="Elbow Connector 32"/>
          <p:cNvCxnSpPr>
            <a:stCxn id="29" idx="2"/>
            <a:endCxn id="13" idx="0"/>
          </p:cNvCxnSpPr>
          <p:nvPr/>
        </p:nvCxnSpPr>
        <p:spPr bwMode="auto">
          <a:xfrm>
            <a:off x="3965121" y="3213792"/>
            <a:ext cx="606879" cy="1140911"/>
          </a:xfrm>
          <a:prstGeom prst="straightConnector1">
            <a:avLst/>
          </a:prstGeom>
          <a:noFill/>
          <a:ln w="1270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6" name="Elbow Connector 32"/>
          <p:cNvCxnSpPr>
            <a:stCxn id="29" idx="2"/>
            <a:endCxn id="12" idx="0"/>
          </p:cNvCxnSpPr>
          <p:nvPr/>
        </p:nvCxnSpPr>
        <p:spPr bwMode="auto">
          <a:xfrm>
            <a:off x="3965121" y="3213792"/>
            <a:ext cx="3337723" cy="1220193"/>
          </a:xfrm>
          <a:prstGeom prst="straightConnector1">
            <a:avLst/>
          </a:prstGeom>
          <a:noFill/>
          <a:ln w="1270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9" name="Elbow Connector 32"/>
          <p:cNvCxnSpPr>
            <a:stCxn id="29" idx="2"/>
            <a:endCxn id="5" idx="0"/>
          </p:cNvCxnSpPr>
          <p:nvPr/>
        </p:nvCxnSpPr>
        <p:spPr bwMode="auto">
          <a:xfrm flipH="1">
            <a:off x="2182902" y="3213792"/>
            <a:ext cx="1782219" cy="2636444"/>
          </a:xfrm>
          <a:prstGeom prst="straightConnector1">
            <a:avLst/>
          </a:prstGeom>
          <a:noFill/>
          <a:ln w="1270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2" name="Elbow Connector 32"/>
          <p:cNvCxnSpPr>
            <a:stCxn id="9" idx="0"/>
          </p:cNvCxnSpPr>
          <p:nvPr/>
        </p:nvCxnSpPr>
        <p:spPr bwMode="auto">
          <a:xfrm flipH="1" flipV="1">
            <a:off x="3311861" y="1256949"/>
            <a:ext cx="658328" cy="587875"/>
          </a:xfrm>
          <a:prstGeom prst="straightConnector1">
            <a:avLst/>
          </a:prstGeom>
          <a:noFill/>
          <a:ln w="1270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5" name="TextBox 44"/>
          <p:cNvSpPr txBox="1"/>
          <p:nvPr/>
        </p:nvSpPr>
        <p:spPr>
          <a:xfrm>
            <a:off x="3273219" y="1412253"/>
            <a:ext cx="808482" cy="215444"/>
          </a:xfrm>
          <a:prstGeom prst="rect">
            <a:avLst/>
          </a:prstGeom>
          <a:solidFill>
            <a:schemeClr val="bg1"/>
          </a:solidFill>
        </p:spPr>
        <p:txBody>
          <a:bodyPr wrap="none" lIns="36000" tIns="0" rIns="36000" bIns="0" rtlCol="0">
            <a:spAutoFit/>
          </a:bodyPr>
          <a:lstStyle/>
          <a:p>
            <a:r>
              <a:rPr lang="en-US" sz="1400" dirty="0" smtClean="0"/>
              <a:t>based on</a:t>
            </a:r>
            <a:endParaRPr lang="en-US" sz="1400" dirty="0"/>
          </a:p>
        </p:txBody>
      </p:sp>
      <p:cxnSp>
        <p:nvCxnSpPr>
          <p:cNvPr id="46" name="Elbow Connector 32"/>
          <p:cNvCxnSpPr>
            <a:stCxn id="29" idx="0"/>
            <a:endCxn id="9" idx="2"/>
          </p:cNvCxnSpPr>
          <p:nvPr/>
        </p:nvCxnSpPr>
        <p:spPr bwMode="auto">
          <a:xfrm flipV="1">
            <a:off x="3965121" y="2186915"/>
            <a:ext cx="5068" cy="594013"/>
          </a:xfrm>
          <a:prstGeom prst="straightConnector1">
            <a:avLst/>
          </a:prstGeom>
          <a:noFill/>
          <a:ln w="1270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6" name="Rectangle 5"/>
          <p:cNvSpPr/>
          <p:nvPr/>
        </p:nvSpPr>
        <p:spPr bwMode="auto">
          <a:xfrm>
            <a:off x="0" y="5661248"/>
            <a:ext cx="1152128" cy="344423"/>
          </a:xfrm>
          <a:prstGeom prst="rect">
            <a:avLst/>
          </a:prstGeom>
          <a:solidFill>
            <a:srgbClr val="1D56A5"/>
          </a:solidFill>
          <a:ln w="28575" cap="flat" cmpd="sng" algn="ctr">
            <a:solidFill>
              <a:srgbClr val="1D56A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45720" rIns="7200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</a:rPr>
              <a:t>Evaluation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-12577" y="4077072"/>
            <a:ext cx="1584176" cy="344423"/>
          </a:xfrm>
          <a:prstGeom prst="rect">
            <a:avLst/>
          </a:prstGeom>
          <a:solidFill>
            <a:srgbClr val="1D56A5"/>
          </a:solidFill>
          <a:ln w="28575" cap="flat" cmpd="sng" algn="ctr">
            <a:solidFill>
              <a:srgbClr val="1D56A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45720" rIns="7200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</a:rPr>
              <a:t>Documentation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-12577" y="2031600"/>
            <a:ext cx="1164705" cy="344423"/>
          </a:xfrm>
          <a:prstGeom prst="rect">
            <a:avLst/>
          </a:prstGeom>
          <a:solidFill>
            <a:srgbClr val="1D56A5"/>
          </a:solidFill>
          <a:ln w="28575" cap="flat" cmpd="sng" algn="ctr">
            <a:solidFill>
              <a:srgbClr val="1D56A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45720" rIns="7200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</a:rPr>
              <a:t>Publication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1" y="678168"/>
            <a:ext cx="1295400" cy="344423"/>
          </a:xfrm>
          <a:prstGeom prst="rect">
            <a:avLst/>
          </a:prstGeom>
          <a:solidFill>
            <a:srgbClr val="1D56A5"/>
          </a:solidFill>
          <a:ln w="28575" cap="flat" cmpd="sng" algn="ctr">
            <a:solidFill>
              <a:srgbClr val="1D56A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45720" rIns="7200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</a:rPr>
              <a:t>Registration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3560880" y="2365758"/>
            <a:ext cx="858175" cy="215444"/>
          </a:xfrm>
          <a:prstGeom prst="rect">
            <a:avLst/>
          </a:prstGeom>
          <a:solidFill>
            <a:schemeClr val="bg1"/>
          </a:solidFill>
        </p:spPr>
        <p:txBody>
          <a:bodyPr wrap="none" lIns="36000" tIns="0" rIns="36000" bIns="0" rtlCol="0">
            <a:spAutoFit/>
          </a:bodyPr>
          <a:lstStyle/>
          <a:p>
            <a:r>
              <a:rPr lang="en-US" sz="1400" smtClean="0"/>
              <a:t>integrates</a:t>
            </a:r>
            <a:endParaRPr lang="en-US" sz="1400" dirty="0"/>
          </a:p>
        </p:txBody>
      </p:sp>
      <p:sp>
        <p:nvSpPr>
          <p:cNvPr id="52" name="TextBox 51"/>
          <p:cNvSpPr txBox="1"/>
          <p:nvPr/>
        </p:nvSpPr>
        <p:spPr>
          <a:xfrm>
            <a:off x="3085592" y="3802288"/>
            <a:ext cx="858175" cy="215444"/>
          </a:xfrm>
          <a:prstGeom prst="rect">
            <a:avLst/>
          </a:prstGeom>
          <a:solidFill>
            <a:schemeClr val="bg1"/>
          </a:solidFill>
        </p:spPr>
        <p:txBody>
          <a:bodyPr wrap="none" lIns="36000" tIns="0" rIns="36000" bIns="0" rtlCol="0">
            <a:spAutoFit/>
          </a:bodyPr>
          <a:lstStyle/>
          <a:p>
            <a:r>
              <a:rPr lang="en-US" sz="1400" smtClean="0"/>
              <a:t>integrates</a:t>
            </a:r>
            <a:endParaRPr lang="en-US" sz="1400" dirty="0"/>
          </a:p>
        </p:txBody>
      </p:sp>
      <p:sp>
        <p:nvSpPr>
          <p:cNvPr id="53" name="TextBox 52"/>
          <p:cNvSpPr txBox="1"/>
          <p:nvPr/>
        </p:nvSpPr>
        <p:spPr>
          <a:xfrm>
            <a:off x="5364088" y="3802288"/>
            <a:ext cx="858175" cy="215444"/>
          </a:xfrm>
          <a:prstGeom prst="rect">
            <a:avLst/>
          </a:prstGeom>
          <a:solidFill>
            <a:schemeClr val="bg1"/>
          </a:solidFill>
        </p:spPr>
        <p:txBody>
          <a:bodyPr wrap="none" lIns="36000" tIns="0" rIns="36000" bIns="0" rtlCol="0">
            <a:spAutoFit/>
          </a:bodyPr>
          <a:lstStyle/>
          <a:p>
            <a:r>
              <a:rPr lang="en-US" sz="1400" smtClean="0"/>
              <a:t>integrates</a:t>
            </a:r>
            <a:endParaRPr lang="en-US" sz="1400" dirty="0"/>
          </a:p>
        </p:txBody>
      </p:sp>
      <p:sp>
        <p:nvSpPr>
          <p:cNvPr id="54" name="TextBox 53"/>
          <p:cNvSpPr txBox="1"/>
          <p:nvPr/>
        </p:nvSpPr>
        <p:spPr>
          <a:xfrm>
            <a:off x="4040998" y="3802288"/>
            <a:ext cx="858175" cy="215444"/>
          </a:xfrm>
          <a:prstGeom prst="rect">
            <a:avLst/>
          </a:prstGeom>
          <a:solidFill>
            <a:schemeClr val="bg1"/>
          </a:solidFill>
        </p:spPr>
        <p:txBody>
          <a:bodyPr wrap="none" lIns="36000" tIns="0" rIns="36000" bIns="0" rtlCol="0">
            <a:spAutoFit/>
          </a:bodyPr>
          <a:lstStyle/>
          <a:p>
            <a:r>
              <a:rPr lang="en-US" sz="1400" smtClean="0"/>
              <a:t>integrates</a:t>
            </a:r>
            <a:endParaRPr lang="en-US" sz="1400" dirty="0"/>
          </a:p>
        </p:txBody>
      </p:sp>
      <p:sp>
        <p:nvSpPr>
          <p:cNvPr id="55" name="TextBox 54"/>
          <p:cNvSpPr txBox="1"/>
          <p:nvPr/>
        </p:nvSpPr>
        <p:spPr>
          <a:xfrm>
            <a:off x="5782229" y="2694610"/>
            <a:ext cx="23658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>
                <a:solidFill>
                  <a:srgbClr val="1D56A5"/>
                </a:solidFill>
              </a:rPr>
              <a:t>Vocabularium</a:t>
            </a:r>
            <a:endParaRPr lang="en-US" sz="2800" dirty="0">
              <a:solidFill>
                <a:srgbClr val="1D56A5"/>
              </a:solidFill>
            </a:endParaRP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0053" y="860823"/>
            <a:ext cx="1480592" cy="542075"/>
          </a:xfrm>
          <a:prstGeom prst="rect">
            <a:avLst/>
          </a:prstGeom>
        </p:spPr>
      </p:pic>
      <p:sp>
        <p:nvSpPr>
          <p:cNvPr id="28" name="Rounded Rectangle 27"/>
          <p:cNvSpPr/>
          <p:nvPr/>
        </p:nvSpPr>
        <p:spPr bwMode="auto">
          <a:xfrm>
            <a:off x="-36512" y="678168"/>
            <a:ext cx="9180512" cy="5805682"/>
          </a:xfrm>
          <a:prstGeom prst="roundRect">
            <a:avLst>
              <a:gd name="adj" fmla="val 0"/>
            </a:avLst>
          </a:prstGeom>
          <a:solidFill>
            <a:srgbClr val="FFFFFF">
              <a:alpha val="87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8" cstate="print">
            <a:duotone>
              <a:prstClr val="black"/>
              <a:srgbClr val="D7CCC2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 rot="154531">
            <a:off x="495298" y="1081717"/>
            <a:ext cx="8153400" cy="49911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722411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</a:t>
            </a:r>
            <a:r>
              <a:rPr lang="en-US" dirty="0" err="1" smtClean="0"/>
              <a:t>ocab.linkeddata.es</a:t>
            </a:r>
            <a:r>
              <a:rPr lang="en-US" dirty="0" smtClean="0"/>
              <a:t> reminder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1599" y="5850236"/>
            <a:ext cx="1222606" cy="63361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168" y="4433985"/>
            <a:ext cx="2437352" cy="56934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1025" y="4354703"/>
            <a:ext cx="1501949" cy="672931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 bwMode="auto">
          <a:xfrm flipV="1">
            <a:off x="0" y="2031600"/>
            <a:ext cx="9144000" cy="0"/>
          </a:xfrm>
          <a:prstGeom prst="line">
            <a:avLst/>
          </a:prstGeom>
          <a:noFill/>
          <a:ln w="19050" cap="flat" cmpd="sng" algn="ctr">
            <a:solidFill>
              <a:schemeClr val="tx1">
                <a:lumMod val="50000"/>
                <a:lumOff val="50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225637" y="1844824"/>
            <a:ext cx="1489103" cy="342091"/>
          </a:xfrm>
          <a:prstGeom prst="rect">
            <a:avLst/>
          </a:prstGeom>
        </p:spPr>
      </p:pic>
      <p:cxnSp>
        <p:nvCxnSpPr>
          <p:cNvPr id="16" name="Straight Connector 15"/>
          <p:cNvCxnSpPr/>
          <p:nvPr/>
        </p:nvCxnSpPr>
        <p:spPr bwMode="auto">
          <a:xfrm flipV="1">
            <a:off x="0" y="4077072"/>
            <a:ext cx="9144000" cy="0"/>
          </a:xfrm>
          <a:prstGeom prst="line">
            <a:avLst/>
          </a:prstGeom>
          <a:noFill/>
          <a:ln w="19050" cap="flat" cmpd="sng" algn="ctr">
            <a:solidFill>
              <a:schemeClr val="tx1">
                <a:lumMod val="50000"/>
                <a:lumOff val="50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7" name="Straight Connector 16"/>
          <p:cNvCxnSpPr/>
          <p:nvPr/>
        </p:nvCxnSpPr>
        <p:spPr bwMode="auto">
          <a:xfrm flipV="1">
            <a:off x="0" y="5661248"/>
            <a:ext cx="9144000" cy="0"/>
          </a:xfrm>
          <a:prstGeom prst="line">
            <a:avLst/>
          </a:prstGeom>
          <a:noFill/>
          <a:ln w="19050" cap="flat" cmpd="sng" algn="ctr">
            <a:solidFill>
              <a:schemeClr val="tx1">
                <a:lumMod val="50000"/>
                <a:lumOff val="50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pic>
        <p:nvPicPr>
          <p:cNvPr id="29" name="Picture 2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0210" y="2780928"/>
            <a:ext cx="1789822" cy="432864"/>
          </a:xfrm>
          <a:prstGeom prst="rect">
            <a:avLst/>
          </a:prstGeom>
        </p:spPr>
      </p:pic>
      <p:cxnSp>
        <p:nvCxnSpPr>
          <p:cNvPr id="33" name="Elbow Connector 32"/>
          <p:cNvCxnSpPr>
            <a:stCxn id="29" idx="2"/>
            <a:endCxn id="13" idx="0"/>
          </p:cNvCxnSpPr>
          <p:nvPr/>
        </p:nvCxnSpPr>
        <p:spPr bwMode="auto">
          <a:xfrm>
            <a:off x="3965121" y="3213792"/>
            <a:ext cx="606879" cy="1140911"/>
          </a:xfrm>
          <a:prstGeom prst="straightConnector1">
            <a:avLst/>
          </a:prstGeom>
          <a:noFill/>
          <a:ln w="1270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6" name="Elbow Connector 32"/>
          <p:cNvCxnSpPr>
            <a:stCxn id="29" idx="2"/>
            <a:endCxn id="12" idx="0"/>
          </p:cNvCxnSpPr>
          <p:nvPr/>
        </p:nvCxnSpPr>
        <p:spPr bwMode="auto">
          <a:xfrm>
            <a:off x="3965121" y="3213792"/>
            <a:ext cx="3337723" cy="1220193"/>
          </a:xfrm>
          <a:prstGeom prst="straightConnector1">
            <a:avLst/>
          </a:prstGeom>
          <a:noFill/>
          <a:ln w="1270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9" name="Elbow Connector 32"/>
          <p:cNvCxnSpPr>
            <a:stCxn id="29" idx="2"/>
            <a:endCxn id="5" idx="0"/>
          </p:cNvCxnSpPr>
          <p:nvPr/>
        </p:nvCxnSpPr>
        <p:spPr bwMode="auto">
          <a:xfrm flipH="1">
            <a:off x="2182902" y="3213792"/>
            <a:ext cx="1782219" cy="2636444"/>
          </a:xfrm>
          <a:prstGeom prst="straightConnector1">
            <a:avLst/>
          </a:prstGeom>
          <a:noFill/>
          <a:ln w="1270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2" name="Elbow Connector 32"/>
          <p:cNvCxnSpPr>
            <a:stCxn id="9" idx="0"/>
          </p:cNvCxnSpPr>
          <p:nvPr/>
        </p:nvCxnSpPr>
        <p:spPr bwMode="auto">
          <a:xfrm flipH="1" flipV="1">
            <a:off x="3311861" y="1256949"/>
            <a:ext cx="658328" cy="587875"/>
          </a:xfrm>
          <a:prstGeom prst="straightConnector1">
            <a:avLst/>
          </a:prstGeom>
          <a:noFill/>
          <a:ln w="1270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5" name="TextBox 44"/>
          <p:cNvSpPr txBox="1"/>
          <p:nvPr/>
        </p:nvSpPr>
        <p:spPr>
          <a:xfrm>
            <a:off x="3273219" y="1412253"/>
            <a:ext cx="808482" cy="215444"/>
          </a:xfrm>
          <a:prstGeom prst="rect">
            <a:avLst/>
          </a:prstGeom>
          <a:solidFill>
            <a:schemeClr val="bg1"/>
          </a:solidFill>
        </p:spPr>
        <p:txBody>
          <a:bodyPr wrap="none" lIns="36000" tIns="0" rIns="36000" bIns="0" rtlCol="0">
            <a:spAutoFit/>
          </a:bodyPr>
          <a:lstStyle/>
          <a:p>
            <a:r>
              <a:rPr lang="en-US" sz="1400" dirty="0" smtClean="0"/>
              <a:t>based on</a:t>
            </a:r>
            <a:endParaRPr lang="en-US" sz="1400" dirty="0"/>
          </a:p>
        </p:txBody>
      </p:sp>
      <p:cxnSp>
        <p:nvCxnSpPr>
          <p:cNvPr id="46" name="Elbow Connector 32"/>
          <p:cNvCxnSpPr>
            <a:stCxn id="29" idx="0"/>
            <a:endCxn id="9" idx="2"/>
          </p:cNvCxnSpPr>
          <p:nvPr/>
        </p:nvCxnSpPr>
        <p:spPr bwMode="auto">
          <a:xfrm flipV="1">
            <a:off x="3965121" y="2186915"/>
            <a:ext cx="5068" cy="594013"/>
          </a:xfrm>
          <a:prstGeom prst="straightConnector1">
            <a:avLst/>
          </a:prstGeom>
          <a:noFill/>
          <a:ln w="1270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6" name="Rectangle 5"/>
          <p:cNvSpPr/>
          <p:nvPr/>
        </p:nvSpPr>
        <p:spPr bwMode="auto">
          <a:xfrm>
            <a:off x="0" y="5661248"/>
            <a:ext cx="1152128" cy="344423"/>
          </a:xfrm>
          <a:prstGeom prst="rect">
            <a:avLst/>
          </a:prstGeom>
          <a:solidFill>
            <a:srgbClr val="1D56A5"/>
          </a:solidFill>
          <a:ln w="28575" cap="flat" cmpd="sng" algn="ctr">
            <a:solidFill>
              <a:srgbClr val="1D56A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45720" rIns="7200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</a:rPr>
              <a:t>Evaluation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-12577" y="4077072"/>
            <a:ext cx="1584176" cy="344423"/>
          </a:xfrm>
          <a:prstGeom prst="rect">
            <a:avLst/>
          </a:prstGeom>
          <a:solidFill>
            <a:srgbClr val="1D56A5"/>
          </a:solidFill>
          <a:ln w="28575" cap="flat" cmpd="sng" algn="ctr">
            <a:solidFill>
              <a:srgbClr val="1D56A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45720" rIns="7200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</a:rPr>
              <a:t>Documentation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-12577" y="2031600"/>
            <a:ext cx="1164705" cy="344423"/>
          </a:xfrm>
          <a:prstGeom prst="rect">
            <a:avLst/>
          </a:prstGeom>
          <a:solidFill>
            <a:srgbClr val="1D56A5"/>
          </a:solidFill>
          <a:ln w="28575" cap="flat" cmpd="sng" algn="ctr">
            <a:solidFill>
              <a:srgbClr val="1D56A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45720" rIns="7200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</a:rPr>
              <a:t>Publication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1" y="678168"/>
            <a:ext cx="1295400" cy="344423"/>
          </a:xfrm>
          <a:prstGeom prst="rect">
            <a:avLst/>
          </a:prstGeom>
          <a:solidFill>
            <a:srgbClr val="1D56A5"/>
          </a:solidFill>
          <a:ln w="28575" cap="flat" cmpd="sng" algn="ctr">
            <a:solidFill>
              <a:srgbClr val="1D56A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45720" rIns="7200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</a:rPr>
              <a:t>Registration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3560880" y="2365758"/>
            <a:ext cx="858175" cy="215444"/>
          </a:xfrm>
          <a:prstGeom prst="rect">
            <a:avLst/>
          </a:prstGeom>
          <a:solidFill>
            <a:schemeClr val="bg1"/>
          </a:solidFill>
        </p:spPr>
        <p:txBody>
          <a:bodyPr wrap="none" lIns="36000" tIns="0" rIns="36000" bIns="0" rtlCol="0">
            <a:spAutoFit/>
          </a:bodyPr>
          <a:lstStyle/>
          <a:p>
            <a:r>
              <a:rPr lang="en-US" sz="1400" smtClean="0"/>
              <a:t>integrates</a:t>
            </a:r>
            <a:endParaRPr lang="en-US" sz="1400" dirty="0"/>
          </a:p>
        </p:txBody>
      </p:sp>
      <p:sp>
        <p:nvSpPr>
          <p:cNvPr id="52" name="TextBox 51"/>
          <p:cNvSpPr txBox="1"/>
          <p:nvPr/>
        </p:nvSpPr>
        <p:spPr>
          <a:xfrm>
            <a:off x="3085592" y="3802288"/>
            <a:ext cx="858175" cy="215444"/>
          </a:xfrm>
          <a:prstGeom prst="rect">
            <a:avLst/>
          </a:prstGeom>
          <a:solidFill>
            <a:schemeClr val="bg1"/>
          </a:solidFill>
        </p:spPr>
        <p:txBody>
          <a:bodyPr wrap="none" lIns="36000" tIns="0" rIns="36000" bIns="0" rtlCol="0">
            <a:spAutoFit/>
          </a:bodyPr>
          <a:lstStyle/>
          <a:p>
            <a:r>
              <a:rPr lang="en-US" sz="1400" smtClean="0"/>
              <a:t>integrates</a:t>
            </a:r>
            <a:endParaRPr lang="en-US" sz="1400" dirty="0"/>
          </a:p>
        </p:txBody>
      </p:sp>
      <p:sp>
        <p:nvSpPr>
          <p:cNvPr id="53" name="TextBox 52"/>
          <p:cNvSpPr txBox="1"/>
          <p:nvPr/>
        </p:nvSpPr>
        <p:spPr>
          <a:xfrm>
            <a:off x="5364088" y="3802288"/>
            <a:ext cx="858175" cy="215444"/>
          </a:xfrm>
          <a:prstGeom prst="rect">
            <a:avLst/>
          </a:prstGeom>
          <a:solidFill>
            <a:schemeClr val="bg1"/>
          </a:solidFill>
        </p:spPr>
        <p:txBody>
          <a:bodyPr wrap="none" lIns="36000" tIns="0" rIns="36000" bIns="0" rtlCol="0">
            <a:spAutoFit/>
          </a:bodyPr>
          <a:lstStyle/>
          <a:p>
            <a:r>
              <a:rPr lang="en-US" sz="1400" smtClean="0"/>
              <a:t>integrates</a:t>
            </a:r>
            <a:endParaRPr lang="en-US" sz="1400" dirty="0"/>
          </a:p>
        </p:txBody>
      </p:sp>
      <p:sp>
        <p:nvSpPr>
          <p:cNvPr id="54" name="TextBox 53"/>
          <p:cNvSpPr txBox="1"/>
          <p:nvPr/>
        </p:nvSpPr>
        <p:spPr>
          <a:xfrm>
            <a:off x="4040998" y="3802288"/>
            <a:ext cx="858175" cy="215444"/>
          </a:xfrm>
          <a:prstGeom prst="rect">
            <a:avLst/>
          </a:prstGeom>
          <a:solidFill>
            <a:schemeClr val="bg1"/>
          </a:solidFill>
        </p:spPr>
        <p:txBody>
          <a:bodyPr wrap="none" lIns="36000" tIns="0" rIns="36000" bIns="0" rtlCol="0">
            <a:spAutoFit/>
          </a:bodyPr>
          <a:lstStyle/>
          <a:p>
            <a:r>
              <a:rPr lang="en-US" sz="1400" smtClean="0"/>
              <a:t>integrates</a:t>
            </a:r>
            <a:endParaRPr lang="en-US" sz="1400" dirty="0"/>
          </a:p>
        </p:txBody>
      </p:sp>
      <p:sp>
        <p:nvSpPr>
          <p:cNvPr id="55" name="TextBox 54"/>
          <p:cNvSpPr txBox="1"/>
          <p:nvPr/>
        </p:nvSpPr>
        <p:spPr>
          <a:xfrm>
            <a:off x="5782229" y="2694610"/>
            <a:ext cx="23658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>
                <a:solidFill>
                  <a:srgbClr val="1D56A5"/>
                </a:solidFill>
              </a:rPr>
              <a:t>Vocabularium</a:t>
            </a:r>
            <a:endParaRPr lang="en-US" sz="2800" dirty="0">
              <a:solidFill>
                <a:srgbClr val="1D56A5"/>
              </a:solidFill>
            </a:endParaRP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0053" y="860823"/>
            <a:ext cx="1480592" cy="542075"/>
          </a:xfrm>
          <a:prstGeom prst="rect">
            <a:avLst/>
          </a:prstGeom>
        </p:spPr>
      </p:pic>
      <p:sp>
        <p:nvSpPr>
          <p:cNvPr id="28" name="Rounded Rectangle 27"/>
          <p:cNvSpPr/>
          <p:nvPr/>
        </p:nvSpPr>
        <p:spPr bwMode="auto">
          <a:xfrm>
            <a:off x="-36512" y="678168"/>
            <a:ext cx="9180512" cy="5805682"/>
          </a:xfrm>
          <a:prstGeom prst="roundRect">
            <a:avLst>
              <a:gd name="adj" fmla="val 0"/>
            </a:avLst>
          </a:prstGeom>
          <a:solidFill>
            <a:srgbClr val="FFFFFF">
              <a:alpha val="87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8" cstate="print">
            <a:duotone>
              <a:prstClr val="black"/>
              <a:srgbClr val="D7CCC2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 rot="218165">
            <a:off x="476250" y="1029548"/>
            <a:ext cx="8191500" cy="49530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489798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Widoco</a:t>
            </a:r>
            <a:r>
              <a:rPr lang="en-US" dirty="0" smtClean="0"/>
              <a:t> reminder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1599" y="5850236"/>
            <a:ext cx="1222606" cy="63361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168" y="4433985"/>
            <a:ext cx="2437352" cy="56934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1025" y="4354703"/>
            <a:ext cx="1501949" cy="672931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 bwMode="auto">
          <a:xfrm flipV="1">
            <a:off x="0" y="2031600"/>
            <a:ext cx="9144000" cy="0"/>
          </a:xfrm>
          <a:prstGeom prst="line">
            <a:avLst/>
          </a:prstGeom>
          <a:noFill/>
          <a:ln w="19050" cap="flat" cmpd="sng" algn="ctr">
            <a:solidFill>
              <a:schemeClr val="tx1">
                <a:lumMod val="50000"/>
                <a:lumOff val="50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225637" y="1844824"/>
            <a:ext cx="1489103" cy="342091"/>
          </a:xfrm>
          <a:prstGeom prst="rect">
            <a:avLst/>
          </a:prstGeom>
        </p:spPr>
      </p:pic>
      <p:cxnSp>
        <p:nvCxnSpPr>
          <p:cNvPr id="16" name="Straight Connector 15"/>
          <p:cNvCxnSpPr/>
          <p:nvPr/>
        </p:nvCxnSpPr>
        <p:spPr bwMode="auto">
          <a:xfrm flipV="1">
            <a:off x="0" y="4077072"/>
            <a:ext cx="9144000" cy="0"/>
          </a:xfrm>
          <a:prstGeom prst="line">
            <a:avLst/>
          </a:prstGeom>
          <a:noFill/>
          <a:ln w="19050" cap="flat" cmpd="sng" algn="ctr">
            <a:solidFill>
              <a:schemeClr val="tx1">
                <a:lumMod val="50000"/>
                <a:lumOff val="50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7" name="Straight Connector 16"/>
          <p:cNvCxnSpPr/>
          <p:nvPr/>
        </p:nvCxnSpPr>
        <p:spPr bwMode="auto">
          <a:xfrm flipV="1">
            <a:off x="0" y="5661248"/>
            <a:ext cx="9144000" cy="0"/>
          </a:xfrm>
          <a:prstGeom prst="line">
            <a:avLst/>
          </a:prstGeom>
          <a:noFill/>
          <a:ln w="19050" cap="flat" cmpd="sng" algn="ctr">
            <a:solidFill>
              <a:schemeClr val="tx1">
                <a:lumMod val="50000"/>
                <a:lumOff val="50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pic>
        <p:nvPicPr>
          <p:cNvPr id="29" name="Picture 2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0210" y="2780928"/>
            <a:ext cx="1789822" cy="432864"/>
          </a:xfrm>
          <a:prstGeom prst="rect">
            <a:avLst/>
          </a:prstGeom>
        </p:spPr>
      </p:pic>
      <p:cxnSp>
        <p:nvCxnSpPr>
          <p:cNvPr id="33" name="Elbow Connector 32"/>
          <p:cNvCxnSpPr>
            <a:stCxn id="29" idx="2"/>
            <a:endCxn id="13" idx="0"/>
          </p:cNvCxnSpPr>
          <p:nvPr/>
        </p:nvCxnSpPr>
        <p:spPr bwMode="auto">
          <a:xfrm>
            <a:off x="3965121" y="3213792"/>
            <a:ext cx="606879" cy="1140911"/>
          </a:xfrm>
          <a:prstGeom prst="straightConnector1">
            <a:avLst/>
          </a:prstGeom>
          <a:noFill/>
          <a:ln w="1270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6" name="Elbow Connector 32"/>
          <p:cNvCxnSpPr>
            <a:stCxn id="29" idx="2"/>
            <a:endCxn id="12" idx="0"/>
          </p:cNvCxnSpPr>
          <p:nvPr/>
        </p:nvCxnSpPr>
        <p:spPr bwMode="auto">
          <a:xfrm>
            <a:off x="3965121" y="3213792"/>
            <a:ext cx="3337723" cy="1220193"/>
          </a:xfrm>
          <a:prstGeom prst="straightConnector1">
            <a:avLst/>
          </a:prstGeom>
          <a:noFill/>
          <a:ln w="1270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9" name="Elbow Connector 32"/>
          <p:cNvCxnSpPr>
            <a:stCxn id="29" idx="2"/>
            <a:endCxn id="5" idx="0"/>
          </p:cNvCxnSpPr>
          <p:nvPr/>
        </p:nvCxnSpPr>
        <p:spPr bwMode="auto">
          <a:xfrm flipH="1">
            <a:off x="2182902" y="3213792"/>
            <a:ext cx="1782219" cy="2636444"/>
          </a:xfrm>
          <a:prstGeom prst="straightConnector1">
            <a:avLst/>
          </a:prstGeom>
          <a:noFill/>
          <a:ln w="1270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2" name="Elbow Connector 32"/>
          <p:cNvCxnSpPr>
            <a:stCxn id="9" idx="0"/>
          </p:cNvCxnSpPr>
          <p:nvPr/>
        </p:nvCxnSpPr>
        <p:spPr bwMode="auto">
          <a:xfrm flipH="1" flipV="1">
            <a:off x="3311861" y="1256949"/>
            <a:ext cx="658328" cy="587875"/>
          </a:xfrm>
          <a:prstGeom prst="straightConnector1">
            <a:avLst/>
          </a:prstGeom>
          <a:noFill/>
          <a:ln w="1270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5" name="TextBox 44"/>
          <p:cNvSpPr txBox="1"/>
          <p:nvPr/>
        </p:nvSpPr>
        <p:spPr>
          <a:xfrm>
            <a:off x="3273219" y="1412253"/>
            <a:ext cx="808482" cy="215444"/>
          </a:xfrm>
          <a:prstGeom prst="rect">
            <a:avLst/>
          </a:prstGeom>
          <a:solidFill>
            <a:schemeClr val="bg1"/>
          </a:solidFill>
        </p:spPr>
        <p:txBody>
          <a:bodyPr wrap="none" lIns="36000" tIns="0" rIns="36000" bIns="0" rtlCol="0">
            <a:spAutoFit/>
          </a:bodyPr>
          <a:lstStyle/>
          <a:p>
            <a:r>
              <a:rPr lang="en-US" sz="1400" dirty="0" smtClean="0"/>
              <a:t>based on</a:t>
            </a:r>
            <a:endParaRPr lang="en-US" sz="1400" dirty="0"/>
          </a:p>
        </p:txBody>
      </p:sp>
      <p:cxnSp>
        <p:nvCxnSpPr>
          <p:cNvPr id="46" name="Elbow Connector 32"/>
          <p:cNvCxnSpPr>
            <a:stCxn id="29" idx="0"/>
            <a:endCxn id="9" idx="2"/>
          </p:cNvCxnSpPr>
          <p:nvPr/>
        </p:nvCxnSpPr>
        <p:spPr bwMode="auto">
          <a:xfrm flipV="1">
            <a:off x="3965121" y="2186915"/>
            <a:ext cx="5068" cy="594013"/>
          </a:xfrm>
          <a:prstGeom prst="straightConnector1">
            <a:avLst/>
          </a:prstGeom>
          <a:noFill/>
          <a:ln w="1270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6" name="Rectangle 5"/>
          <p:cNvSpPr/>
          <p:nvPr/>
        </p:nvSpPr>
        <p:spPr bwMode="auto">
          <a:xfrm>
            <a:off x="0" y="5661248"/>
            <a:ext cx="1152128" cy="344423"/>
          </a:xfrm>
          <a:prstGeom prst="rect">
            <a:avLst/>
          </a:prstGeom>
          <a:solidFill>
            <a:srgbClr val="1D56A5"/>
          </a:solidFill>
          <a:ln w="28575" cap="flat" cmpd="sng" algn="ctr">
            <a:solidFill>
              <a:srgbClr val="1D56A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45720" rIns="7200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</a:rPr>
              <a:t>Evaluation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-12577" y="4077072"/>
            <a:ext cx="1584176" cy="344423"/>
          </a:xfrm>
          <a:prstGeom prst="rect">
            <a:avLst/>
          </a:prstGeom>
          <a:solidFill>
            <a:srgbClr val="1D56A5"/>
          </a:solidFill>
          <a:ln w="28575" cap="flat" cmpd="sng" algn="ctr">
            <a:solidFill>
              <a:srgbClr val="1D56A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45720" rIns="7200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</a:rPr>
              <a:t>Documentation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-12577" y="2031600"/>
            <a:ext cx="1164705" cy="344423"/>
          </a:xfrm>
          <a:prstGeom prst="rect">
            <a:avLst/>
          </a:prstGeom>
          <a:solidFill>
            <a:srgbClr val="1D56A5"/>
          </a:solidFill>
          <a:ln w="28575" cap="flat" cmpd="sng" algn="ctr">
            <a:solidFill>
              <a:srgbClr val="1D56A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45720" rIns="7200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</a:rPr>
              <a:t>Publication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1" y="678168"/>
            <a:ext cx="1295400" cy="344423"/>
          </a:xfrm>
          <a:prstGeom prst="rect">
            <a:avLst/>
          </a:prstGeom>
          <a:solidFill>
            <a:srgbClr val="1D56A5"/>
          </a:solidFill>
          <a:ln w="28575" cap="flat" cmpd="sng" algn="ctr">
            <a:solidFill>
              <a:srgbClr val="1D56A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45720" rIns="7200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</a:rPr>
              <a:t>Registration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3560880" y="2365758"/>
            <a:ext cx="858175" cy="215444"/>
          </a:xfrm>
          <a:prstGeom prst="rect">
            <a:avLst/>
          </a:prstGeom>
          <a:solidFill>
            <a:schemeClr val="bg1"/>
          </a:solidFill>
        </p:spPr>
        <p:txBody>
          <a:bodyPr wrap="none" lIns="36000" tIns="0" rIns="36000" bIns="0" rtlCol="0">
            <a:spAutoFit/>
          </a:bodyPr>
          <a:lstStyle/>
          <a:p>
            <a:r>
              <a:rPr lang="en-US" sz="1400" smtClean="0"/>
              <a:t>integrates</a:t>
            </a:r>
            <a:endParaRPr lang="en-US" sz="1400" dirty="0"/>
          </a:p>
        </p:txBody>
      </p:sp>
      <p:sp>
        <p:nvSpPr>
          <p:cNvPr id="52" name="TextBox 51"/>
          <p:cNvSpPr txBox="1"/>
          <p:nvPr/>
        </p:nvSpPr>
        <p:spPr>
          <a:xfrm>
            <a:off x="3085592" y="3802288"/>
            <a:ext cx="858175" cy="215444"/>
          </a:xfrm>
          <a:prstGeom prst="rect">
            <a:avLst/>
          </a:prstGeom>
          <a:solidFill>
            <a:schemeClr val="bg1"/>
          </a:solidFill>
        </p:spPr>
        <p:txBody>
          <a:bodyPr wrap="none" lIns="36000" tIns="0" rIns="36000" bIns="0" rtlCol="0">
            <a:spAutoFit/>
          </a:bodyPr>
          <a:lstStyle/>
          <a:p>
            <a:r>
              <a:rPr lang="en-US" sz="1400" smtClean="0"/>
              <a:t>integrates</a:t>
            </a:r>
            <a:endParaRPr lang="en-US" sz="1400" dirty="0"/>
          </a:p>
        </p:txBody>
      </p:sp>
      <p:sp>
        <p:nvSpPr>
          <p:cNvPr id="53" name="TextBox 52"/>
          <p:cNvSpPr txBox="1"/>
          <p:nvPr/>
        </p:nvSpPr>
        <p:spPr>
          <a:xfrm>
            <a:off x="5364088" y="3802288"/>
            <a:ext cx="858175" cy="215444"/>
          </a:xfrm>
          <a:prstGeom prst="rect">
            <a:avLst/>
          </a:prstGeom>
          <a:solidFill>
            <a:schemeClr val="bg1"/>
          </a:solidFill>
        </p:spPr>
        <p:txBody>
          <a:bodyPr wrap="none" lIns="36000" tIns="0" rIns="36000" bIns="0" rtlCol="0">
            <a:spAutoFit/>
          </a:bodyPr>
          <a:lstStyle/>
          <a:p>
            <a:r>
              <a:rPr lang="en-US" sz="1400" smtClean="0"/>
              <a:t>integrates</a:t>
            </a:r>
            <a:endParaRPr lang="en-US" sz="1400" dirty="0"/>
          </a:p>
        </p:txBody>
      </p:sp>
      <p:sp>
        <p:nvSpPr>
          <p:cNvPr id="54" name="TextBox 53"/>
          <p:cNvSpPr txBox="1"/>
          <p:nvPr/>
        </p:nvSpPr>
        <p:spPr>
          <a:xfrm>
            <a:off x="4040998" y="3802288"/>
            <a:ext cx="858175" cy="215444"/>
          </a:xfrm>
          <a:prstGeom prst="rect">
            <a:avLst/>
          </a:prstGeom>
          <a:solidFill>
            <a:schemeClr val="bg1"/>
          </a:solidFill>
        </p:spPr>
        <p:txBody>
          <a:bodyPr wrap="none" lIns="36000" tIns="0" rIns="36000" bIns="0" rtlCol="0">
            <a:spAutoFit/>
          </a:bodyPr>
          <a:lstStyle/>
          <a:p>
            <a:r>
              <a:rPr lang="en-US" sz="1400" smtClean="0"/>
              <a:t>integrates</a:t>
            </a:r>
            <a:endParaRPr lang="en-US" sz="1400" dirty="0"/>
          </a:p>
        </p:txBody>
      </p:sp>
      <p:sp>
        <p:nvSpPr>
          <p:cNvPr id="55" name="TextBox 54"/>
          <p:cNvSpPr txBox="1"/>
          <p:nvPr/>
        </p:nvSpPr>
        <p:spPr>
          <a:xfrm>
            <a:off x="5782229" y="2694610"/>
            <a:ext cx="23658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>
                <a:solidFill>
                  <a:srgbClr val="1D56A5"/>
                </a:solidFill>
              </a:rPr>
              <a:t>Vocabularium</a:t>
            </a:r>
            <a:endParaRPr lang="en-US" sz="2800" dirty="0">
              <a:solidFill>
                <a:srgbClr val="1D56A5"/>
              </a:solidFill>
            </a:endParaRP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0053" y="860823"/>
            <a:ext cx="1480592" cy="542075"/>
          </a:xfrm>
          <a:prstGeom prst="rect">
            <a:avLst/>
          </a:prstGeom>
        </p:spPr>
      </p:pic>
      <p:sp>
        <p:nvSpPr>
          <p:cNvPr id="28" name="Rounded Rectangle 27"/>
          <p:cNvSpPr/>
          <p:nvPr/>
        </p:nvSpPr>
        <p:spPr bwMode="auto">
          <a:xfrm>
            <a:off x="-36512" y="678168"/>
            <a:ext cx="9180512" cy="5805682"/>
          </a:xfrm>
          <a:prstGeom prst="roundRect">
            <a:avLst>
              <a:gd name="adj" fmla="val 0"/>
            </a:avLst>
          </a:prstGeom>
          <a:solidFill>
            <a:srgbClr val="FFFFFF">
              <a:alpha val="87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8" cstate="print">
            <a:duotone>
              <a:prstClr val="black"/>
              <a:srgbClr val="D7CCC2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 rot="226950">
            <a:off x="457200" y="1052206"/>
            <a:ext cx="8229600" cy="49911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831094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9828" y="1818128"/>
            <a:ext cx="1456807" cy="540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 of contents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1599" y="5850236"/>
            <a:ext cx="1222606" cy="63361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168" y="4433985"/>
            <a:ext cx="2437352" cy="56934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1025" y="4354703"/>
            <a:ext cx="1501949" cy="672931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 bwMode="auto">
          <a:xfrm flipV="1">
            <a:off x="0" y="2031600"/>
            <a:ext cx="9144000" cy="0"/>
          </a:xfrm>
          <a:prstGeom prst="line">
            <a:avLst/>
          </a:prstGeom>
          <a:noFill/>
          <a:ln w="19050" cap="flat" cmpd="sng" algn="ctr">
            <a:solidFill>
              <a:schemeClr val="tx1">
                <a:lumMod val="50000"/>
                <a:lumOff val="50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6" name="Straight Connector 15"/>
          <p:cNvCxnSpPr/>
          <p:nvPr/>
        </p:nvCxnSpPr>
        <p:spPr bwMode="auto">
          <a:xfrm flipV="1">
            <a:off x="0" y="4077072"/>
            <a:ext cx="9144000" cy="0"/>
          </a:xfrm>
          <a:prstGeom prst="line">
            <a:avLst/>
          </a:prstGeom>
          <a:noFill/>
          <a:ln w="19050" cap="flat" cmpd="sng" algn="ctr">
            <a:solidFill>
              <a:schemeClr val="tx1">
                <a:lumMod val="50000"/>
                <a:lumOff val="50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7" name="Straight Connector 16"/>
          <p:cNvCxnSpPr/>
          <p:nvPr/>
        </p:nvCxnSpPr>
        <p:spPr bwMode="auto">
          <a:xfrm flipV="1">
            <a:off x="0" y="5661248"/>
            <a:ext cx="9144000" cy="0"/>
          </a:xfrm>
          <a:prstGeom prst="line">
            <a:avLst/>
          </a:prstGeom>
          <a:noFill/>
          <a:ln w="19050" cap="flat" cmpd="sng" algn="ctr">
            <a:solidFill>
              <a:schemeClr val="tx1">
                <a:lumMod val="50000"/>
                <a:lumOff val="50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33" name="Elbow Connector 32"/>
          <p:cNvCxnSpPr>
            <a:stCxn id="29" idx="2"/>
            <a:endCxn id="13" idx="0"/>
          </p:cNvCxnSpPr>
          <p:nvPr/>
        </p:nvCxnSpPr>
        <p:spPr bwMode="auto">
          <a:xfrm>
            <a:off x="3965121" y="3213792"/>
            <a:ext cx="606879" cy="1140911"/>
          </a:xfrm>
          <a:prstGeom prst="straightConnector1">
            <a:avLst/>
          </a:prstGeom>
          <a:noFill/>
          <a:ln w="1270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6" name="Elbow Connector 32"/>
          <p:cNvCxnSpPr>
            <a:stCxn id="29" idx="2"/>
            <a:endCxn id="12" idx="0"/>
          </p:cNvCxnSpPr>
          <p:nvPr/>
        </p:nvCxnSpPr>
        <p:spPr bwMode="auto">
          <a:xfrm>
            <a:off x="3965121" y="3213792"/>
            <a:ext cx="3337723" cy="1220193"/>
          </a:xfrm>
          <a:prstGeom prst="straightConnector1">
            <a:avLst/>
          </a:prstGeom>
          <a:noFill/>
          <a:ln w="1270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9" name="Elbow Connector 32"/>
          <p:cNvCxnSpPr>
            <a:stCxn id="29" idx="2"/>
            <a:endCxn id="5" idx="0"/>
          </p:cNvCxnSpPr>
          <p:nvPr/>
        </p:nvCxnSpPr>
        <p:spPr bwMode="auto">
          <a:xfrm flipH="1">
            <a:off x="2182902" y="3213792"/>
            <a:ext cx="1782219" cy="2636444"/>
          </a:xfrm>
          <a:prstGeom prst="straightConnector1">
            <a:avLst/>
          </a:prstGeom>
          <a:noFill/>
          <a:ln w="1270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2" name="Elbow Connector 32"/>
          <p:cNvCxnSpPr/>
          <p:nvPr/>
        </p:nvCxnSpPr>
        <p:spPr bwMode="auto">
          <a:xfrm flipH="1" flipV="1">
            <a:off x="3311861" y="1256949"/>
            <a:ext cx="658328" cy="587875"/>
          </a:xfrm>
          <a:prstGeom prst="straightConnector1">
            <a:avLst/>
          </a:prstGeom>
          <a:noFill/>
          <a:ln w="1270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5" name="TextBox 44"/>
          <p:cNvSpPr txBox="1"/>
          <p:nvPr/>
        </p:nvSpPr>
        <p:spPr>
          <a:xfrm>
            <a:off x="3273219" y="1412253"/>
            <a:ext cx="808482" cy="215444"/>
          </a:xfrm>
          <a:prstGeom prst="rect">
            <a:avLst/>
          </a:prstGeom>
          <a:solidFill>
            <a:schemeClr val="bg1"/>
          </a:solidFill>
        </p:spPr>
        <p:txBody>
          <a:bodyPr wrap="none" lIns="36000" tIns="0" rIns="36000" bIns="0" rtlCol="0">
            <a:spAutoFit/>
          </a:bodyPr>
          <a:lstStyle/>
          <a:p>
            <a:r>
              <a:rPr lang="en-US" sz="1400" dirty="0" smtClean="0"/>
              <a:t>based on</a:t>
            </a:r>
            <a:endParaRPr lang="en-US" sz="1400" dirty="0"/>
          </a:p>
        </p:txBody>
      </p:sp>
      <p:cxnSp>
        <p:nvCxnSpPr>
          <p:cNvPr id="46" name="Elbow Connector 32"/>
          <p:cNvCxnSpPr>
            <a:stCxn id="29" idx="0"/>
          </p:cNvCxnSpPr>
          <p:nvPr/>
        </p:nvCxnSpPr>
        <p:spPr bwMode="auto">
          <a:xfrm flipV="1">
            <a:off x="3965121" y="2186915"/>
            <a:ext cx="5068" cy="594013"/>
          </a:xfrm>
          <a:prstGeom prst="straightConnector1">
            <a:avLst/>
          </a:prstGeom>
          <a:noFill/>
          <a:ln w="1270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6" name="Rectangle 5"/>
          <p:cNvSpPr/>
          <p:nvPr/>
        </p:nvSpPr>
        <p:spPr bwMode="auto">
          <a:xfrm>
            <a:off x="0" y="5661248"/>
            <a:ext cx="1152128" cy="344423"/>
          </a:xfrm>
          <a:prstGeom prst="rect">
            <a:avLst/>
          </a:prstGeom>
          <a:solidFill>
            <a:srgbClr val="1D56A5"/>
          </a:solidFill>
          <a:ln w="28575" cap="flat" cmpd="sng" algn="ctr">
            <a:solidFill>
              <a:srgbClr val="1D56A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45720" rIns="7200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</a:rPr>
              <a:t>Evaluation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-12577" y="4077072"/>
            <a:ext cx="1584176" cy="344423"/>
          </a:xfrm>
          <a:prstGeom prst="rect">
            <a:avLst/>
          </a:prstGeom>
          <a:solidFill>
            <a:srgbClr val="1D56A5"/>
          </a:solidFill>
          <a:ln w="28575" cap="flat" cmpd="sng" algn="ctr">
            <a:solidFill>
              <a:srgbClr val="1D56A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45720" rIns="7200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</a:rPr>
              <a:t>Documentation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-12577" y="2031600"/>
            <a:ext cx="1164705" cy="344423"/>
          </a:xfrm>
          <a:prstGeom prst="rect">
            <a:avLst/>
          </a:prstGeom>
          <a:solidFill>
            <a:srgbClr val="1D56A5"/>
          </a:solidFill>
          <a:ln w="28575" cap="flat" cmpd="sng" algn="ctr">
            <a:solidFill>
              <a:srgbClr val="1D56A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45720" rIns="7200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</a:rPr>
              <a:t>Publication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1" y="678168"/>
            <a:ext cx="1295400" cy="344423"/>
          </a:xfrm>
          <a:prstGeom prst="rect">
            <a:avLst/>
          </a:prstGeom>
          <a:solidFill>
            <a:srgbClr val="1D56A5"/>
          </a:solidFill>
          <a:ln w="28575" cap="flat" cmpd="sng" algn="ctr">
            <a:solidFill>
              <a:srgbClr val="1D56A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45720" rIns="7200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</a:rPr>
              <a:t>Registration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3560880" y="2365758"/>
            <a:ext cx="858175" cy="215444"/>
          </a:xfrm>
          <a:prstGeom prst="rect">
            <a:avLst/>
          </a:prstGeom>
          <a:solidFill>
            <a:schemeClr val="bg1"/>
          </a:solidFill>
        </p:spPr>
        <p:txBody>
          <a:bodyPr wrap="none" lIns="36000" tIns="0" rIns="36000" bIns="0" rtlCol="0">
            <a:spAutoFit/>
          </a:bodyPr>
          <a:lstStyle/>
          <a:p>
            <a:r>
              <a:rPr lang="en-US" sz="1400" smtClean="0"/>
              <a:t>integrates</a:t>
            </a:r>
            <a:endParaRPr lang="en-US" sz="1400" dirty="0"/>
          </a:p>
        </p:txBody>
      </p:sp>
      <p:sp>
        <p:nvSpPr>
          <p:cNvPr id="52" name="TextBox 51"/>
          <p:cNvSpPr txBox="1"/>
          <p:nvPr/>
        </p:nvSpPr>
        <p:spPr>
          <a:xfrm>
            <a:off x="3085592" y="3802288"/>
            <a:ext cx="858175" cy="215444"/>
          </a:xfrm>
          <a:prstGeom prst="rect">
            <a:avLst/>
          </a:prstGeom>
          <a:solidFill>
            <a:schemeClr val="bg1"/>
          </a:solidFill>
        </p:spPr>
        <p:txBody>
          <a:bodyPr wrap="none" lIns="36000" tIns="0" rIns="36000" bIns="0" rtlCol="0">
            <a:spAutoFit/>
          </a:bodyPr>
          <a:lstStyle/>
          <a:p>
            <a:r>
              <a:rPr lang="en-US" sz="1400" smtClean="0"/>
              <a:t>integrates</a:t>
            </a:r>
            <a:endParaRPr lang="en-US" sz="1400" dirty="0"/>
          </a:p>
        </p:txBody>
      </p:sp>
      <p:sp>
        <p:nvSpPr>
          <p:cNvPr id="53" name="TextBox 52"/>
          <p:cNvSpPr txBox="1"/>
          <p:nvPr/>
        </p:nvSpPr>
        <p:spPr>
          <a:xfrm>
            <a:off x="5364088" y="3802288"/>
            <a:ext cx="858175" cy="215444"/>
          </a:xfrm>
          <a:prstGeom prst="rect">
            <a:avLst/>
          </a:prstGeom>
          <a:solidFill>
            <a:schemeClr val="bg1"/>
          </a:solidFill>
        </p:spPr>
        <p:txBody>
          <a:bodyPr wrap="none" lIns="36000" tIns="0" rIns="36000" bIns="0" rtlCol="0">
            <a:spAutoFit/>
          </a:bodyPr>
          <a:lstStyle/>
          <a:p>
            <a:r>
              <a:rPr lang="en-US" sz="1400" smtClean="0"/>
              <a:t>integrates</a:t>
            </a:r>
            <a:endParaRPr lang="en-US" sz="1400" dirty="0"/>
          </a:p>
        </p:txBody>
      </p:sp>
      <p:sp>
        <p:nvSpPr>
          <p:cNvPr id="54" name="TextBox 53"/>
          <p:cNvSpPr txBox="1"/>
          <p:nvPr/>
        </p:nvSpPr>
        <p:spPr>
          <a:xfrm>
            <a:off x="4040998" y="3802288"/>
            <a:ext cx="858175" cy="215444"/>
          </a:xfrm>
          <a:prstGeom prst="rect">
            <a:avLst/>
          </a:prstGeom>
          <a:solidFill>
            <a:schemeClr val="bg1"/>
          </a:solidFill>
        </p:spPr>
        <p:txBody>
          <a:bodyPr wrap="none" lIns="36000" tIns="0" rIns="36000" bIns="0" rtlCol="0">
            <a:spAutoFit/>
          </a:bodyPr>
          <a:lstStyle/>
          <a:p>
            <a:r>
              <a:rPr lang="en-US" sz="1400" smtClean="0"/>
              <a:t>integrates</a:t>
            </a:r>
            <a:endParaRPr lang="en-US" sz="1400" dirty="0"/>
          </a:p>
        </p:txBody>
      </p:sp>
      <p:sp>
        <p:nvSpPr>
          <p:cNvPr id="4" name="Rounded Rectangle 3"/>
          <p:cNvSpPr/>
          <p:nvPr/>
        </p:nvSpPr>
        <p:spPr bwMode="auto">
          <a:xfrm>
            <a:off x="-36512" y="678168"/>
            <a:ext cx="9180512" cy="5915744"/>
          </a:xfrm>
          <a:prstGeom prst="roundRect">
            <a:avLst>
              <a:gd name="adj" fmla="val 0"/>
            </a:avLst>
          </a:prstGeom>
          <a:solidFill>
            <a:srgbClr val="FFFFFF">
              <a:alpha val="87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0210" y="2780928"/>
            <a:ext cx="1789822" cy="432864"/>
          </a:xfrm>
          <a:prstGeom prst="rect">
            <a:avLst/>
          </a:prstGeom>
        </p:spPr>
      </p:pic>
      <p:sp>
        <p:nvSpPr>
          <p:cNvPr id="55" name="TextBox 54"/>
          <p:cNvSpPr txBox="1"/>
          <p:nvPr/>
        </p:nvSpPr>
        <p:spPr>
          <a:xfrm>
            <a:off x="5782229" y="2694610"/>
            <a:ext cx="23658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>
                <a:solidFill>
                  <a:srgbClr val="1D56A5"/>
                </a:solidFill>
              </a:rPr>
              <a:t>Vocabularium</a:t>
            </a:r>
            <a:endParaRPr lang="en-US" sz="2800" dirty="0">
              <a:solidFill>
                <a:srgbClr val="1D56A5"/>
              </a:solidFill>
            </a:endParaRPr>
          </a:p>
        </p:txBody>
      </p:sp>
      <p:sp>
        <p:nvSpPr>
          <p:cNvPr id="3" name="Oval 2"/>
          <p:cNvSpPr/>
          <p:nvPr/>
        </p:nvSpPr>
        <p:spPr bwMode="auto">
          <a:xfrm>
            <a:off x="2463331" y="2743308"/>
            <a:ext cx="504000" cy="504056"/>
          </a:xfrm>
          <a:prstGeom prst="ellipse">
            <a:avLst/>
          </a:prstGeom>
          <a:solidFill>
            <a:srgbClr val="236CB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</a:rPr>
              <a:t>2</a:t>
            </a:r>
          </a:p>
        </p:txBody>
      </p:sp>
      <p:sp>
        <p:nvSpPr>
          <p:cNvPr id="30" name="Oval 29"/>
          <p:cNvSpPr/>
          <p:nvPr/>
        </p:nvSpPr>
        <p:spPr bwMode="auto">
          <a:xfrm>
            <a:off x="1835752" y="876251"/>
            <a:ext cx="504000" cy="504056"/>
          </a:xfrm>
          <a:prstGeom prst="ellipse">
            <a:avLst/>
          </a:prstGeom>
          <a:solidFill>
            <a:srgbClr val="236CB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</a:rPr>
              <a:t>1</a:t>
            </a:r>
          </a:p>
        </p:txBody>
      </p:sp>
      <p:sp>
        <p:nvSpPr>
          <p:cNvPr id="31" name="Oval 30"/>
          <p:cNvSpPr/>
          <p:nvPr/>
        </p:nvSpPr>
        <p:spPr bwMode="auto">
          <a:xfrm>
            <a:off x="5342421" y="2743308"/>
            <a:ext cx="504000" cy="504056"/>
          </a:xfrm>
          <a:prstGeom prst="ellipse">
            <a:avLst/>
          </a:prstGeom>
          <a:solidFill>
            <a:srgbClr val="236CB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</a:rPr>
              <a:t>3</a:t>
            </a: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0053" y="860823"/>
            <a:ext cx="1480592" cy="54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980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0210" y="2780928"/>
            <a:ext cx="1789822" cy="432864"/>
          </a:xfrm>
          <a:prstGeom prst="rect">
            <a:avLst/>
          </a:prstGeom>
        </p:spPr>
      </p:pic>
      <p:sp>
        <p:nvSpPr>
          <p:cNvPr id="55" name="TextBox 54"/>
          <p:cNvSpPr txBox="1"/>
          <p:nvPr/>
        </p:nvSpPr>
        <p:spPr>
          <a:xfrm>
            <a:off x="5782229" y="2694610"/>
            <a:ext cx="23658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>
                <a:solidFill>
                  <a:srgbClr val="1D56A5"/>
                </a:solidFill>
              </a:rPr>
              <a:t>Vocabularium</a:t>
            </a:r>
            <a:endParaRPr lang="en-US" sz="2800" dirty="0">
              <a:solidFill>
                <a:srgbClr val="1D56A5"/>
              </a:solidFill>
            </a:endParaRPr>
          </a:p>
        </p:txBody>
      </p:sp>
      <p:sp>
        <p:nvSpPr>
          <p:cNvPr id="3" name="Oval 2"/>
          <p:cNvSpPr/>
          <p:nvPr/>
        </p:nvSpPr>
        <p:spPr bwMode="auto">
          <a:xfrm>
            <a:off x="2463331" y="2743308"/>
            <a:ext cx="504000" cy="504056"/>
          </a:xfrm>
          <a:prstGeom prst="ellipse">
            <a:avLst/>
          </a:prstGeom>
          <a:solidFill>
            <a:srgbClr val="236CB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</a:rPr>
              <a:t>2</a:t>
            </a:r>
          </a:p>
        </p:txBody>
      </p:sp>
      <p:sp>
        <p:nvSpPr>
          <p:cNvPr id="31" name="Oval 30"/>
          <p:cNvSpPr/>
          <p:nvPr/>
        </p:nvSpPr>
        <p:spPr bwMode="auto">
          <a:xfrm>
            <a:off x="5342421" y="2743308"/>
            <a:ext cx="504000" cy="504056"/>
          </a:xfrm>
          <a:prstGeom prst="ellipse">
            <a:avLst/>
          </a:prstGeom>
          <a:solidFill>
            <a:srgbClr val="236CB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</a:rPr>
              <a:t>3</a:t>
            </a: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9828" y="1818128"/>
            <a:ext cx="1456807" cy="540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 of contents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1599" y="5850236"/>
            <a:ext cx="1222606" cy="63361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168" y="4433985"/>
            <a:ext cx="2437352" cy="56934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1025" y="4354703"/>
            <a:ext cx="1501949" cy="672931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 bwMode="auto">
          <a:xfrm flipV="1">
            <a:off x="0" y="2031600"/>
            <a:ext cx="9144000" cy="0"/>
          </a:xfrm>
          <a:prstGeom prst="line">
            <a:avLst/>
          </a:prstGeom>
          <a:noFill/>
          <a:ln w="19050" cap="flat" cmpd="sng" algn="ctr">
            <a:solidFill>
              <a:schemeClr val="tx1">
                <a:lumMod val="50000"/>
                <a:lumOff val="50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6" name="Straight Connector 15"/>
          <p:cNvCxnSpPr/>
          <p:nvPr/>
        </p:nvCxnSpPr>
        <p:spPr bwMode="auto">
          <a:xfrm flipV="1">
            <a:off x="0" y="4077072"/>
            <a:ext cx="9144000" cy="0"/>
          </a:xfrm>
          <a:prstGeom prst="line">
            <a:avLst/>
          </a:prstGeom>
          <a:noFill/>
          <a:ln w="19050" cap="flat" cmpd="sng" algn="ctr">
            <a:solidFill>
              <a:schemeClr val="tx1">
                <a:lumMod val="50000"/>
                <a:lumOff val="50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7" name="Straight Connector 16"/>
          <p:cNvCxnSpPr/>
          <p:nvPr/>
        </p:nvCxnSpPr>
        <p:spPr bwMode="auto">
          <a:xfrm flipV="1">
            <a:off x="0" y="5661248"/>
            <a:ext cx="9144000" cy="0"/>
          </a:xfrm>
          <a:prstGeom prst="line">
            <a:avLst/>
          </a:prstGeom>
          <a:noFill/>
          <a:ln w="19050" cap="flat" cmpd="sng" algn="ctr">
            <a:solidFill>
              <a:schemeClr val="tx1">
                <a:lumMod val="50000"/>
                <a:lumOff val="50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33" name="Elbow Connector 32"/>
          <p:cNvCxnSpPr>
            <a:stCxn id="29" idx="2"/>
            <a:endCxn id="13" idx="0"/>
          </p:cNvCxnSpPr>
          <p:nvPr/>
        </p:nvCxnSpPr>
        <p:spPr bwMode="auto">
          <a:xfrm>
            <a:off x="3965121" y="3213792"/>
            <a:ext cx="606879" cy="1140911"/>
          </a:xfrm>
          <a:prstGeom prst="straightConnector1">
            <a:avLst/>
          </a:prstGeom>
          <a:noFill/>
          <a:ln w="1270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6" name="Elbow Connector 32"/>
          <p:cNvCxnSpPr>
            <a:stCxn id="29" idx="2"/>
            <a:endCxn id="12" idx="0"/>
          </p:cNvCxnSpPr>
          <p:nvPr/>
        </p:nvCxnSpPr>
        <p:spPr bwMode="auto">
          <a:xfrm>
            <a:off x="3965121" y="3213792"/>
            <a:ext cx="3337723" cy="1220193"/>
          </a:xfrm>
          <a:prstGeom prst="straightConnector1">
            <a:avLst/>
          </a:prstGeom>
          <a:noFill/>
          <a:ln w="1270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9" name="Elbow Connector 32"/>
          <p:cNvCxnSpPr>
            <a:stCxn id="29" idx="2"/>
            <a:endCxn id="5" idx="0"/>
          </p:cNvCxnSpPr>
          <p:nvPr/>
        </p:nvCxnSpPr>
        <p:spPr bwMode="auto">
          <a:xfrm flipH="1">
            <a:off x="2182902" y="3213792"/>
            <a:ext cx="1782219" cy="2636444"/>
          </a:xfrm>
          <a:prstGeom prst="straightConnector1">
            <a:avLst/>
          </a:prstGeom>
          <a:noFill/>
          <a:ln w="1270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2" name="Elbow Connector 32"/>
          <p:cNvCxnSpPr/>
          <p:nvPr/>
        </p:nvCxnSpPr>
        <p:spPr bwMode="auto">
          <a:xfrm flipH="1" flipV="1">
            <a:off x="3311861" y="1256949"/>
            <a:ext cx="658328" cy="587875"/>
          </a:xfrm>
          <a:prstGeom prst="straightConnector1">
            <a:avLst/>
          </a:prstGeom>
          <a:noFill/>
          <a:ln w="1270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5" name="TextBox 44"/>
          <p:cNvSpPr txBox="1"/>
          <p:nvPr/>
        </p:nvSpPr>
        <p:spPr>
          <a:xfrm>
            <a:off x="3273219" y="1412253"/>
            <a:ext cx="808482" cy="215444"/>
          </a:xfrm>
          <a:prstGeom prst="rect">
            <a:avLst/>
          </a:prstGeom>
          <a:solidFill>
            <a:schemeClr val="bg1"/>
          </a:solidFill>
        </p:spPr>
        <p:txBody>
          <a:bodyPr wrap="none" lIns="36000" tIns="0" rIns="36000" bIns="0" rtlCol="0">
            <a:spAutoFit/>
          </a:bodyPr>
          <a:lstStyle/>
          <a:p>
            <a:r>
              <a:rPr lang="en-US" sz="1400" dirty="0" smtClean="0"/>
              <a:t>based on</a:t>
            </a:r>
            <a:endParaRPr lang="en-US" sz="1400" dirty="0"/>
          </a:p>
        </p:txBody>
      </p:sp>
      <p:cxnSp>
        <p:nvCxnSpPr>
          <p:cNvPr id="46" name="Elbow Connector 32"/>
          <p:cNvCxnSpPr>
            <a:stCxn id="29" idx="0"/>
          </p:cNvCxnSpPr>
          <p:nvPr/>
        </p:nvCxnSpPr>
        <p:spPr bwMode="auto">
          <a:xfrm flipV="1">
            <a:off x="3965121" y="2186915"/>
            <a:ext cx="5068" cy="594013"/>
          </a:xfrm>
          <a:prstGeom prst="straightConnector1">
            <a:avLst/>
          </a:prstGeom>
          <a:noFill/>
          <a:ln w="1270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6" name="Rectangle 5"/>
          <p:cNvSpPr/>
          <p:nvPr/>
        </p:nvSpPr>
        <p:spPr bwMode="auto">
          <a:xfrm>
            <a:off x="0" y="5661248"/>
            <a:ext cx="1152128" cy="344423"/>
          </a:xfrm>
          <a:prstGeom prst="rect">
            <a:avLst/>
          </a:prstGeom>
          <a:solidFill>
            <a:srgbClr val="1D56A5"/>
          </a:solidFill>
          <a:ln w="28575" cap="flat" cmpd="sng" algn="ctr">
            <a:solidFill>
              <a:srgbClr val="1D56A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45720" rIns="7200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</a:rPr>
              <a:t>Evaluation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-12577" y="4077072"/>
            <a:ext cx="1584176" cy="344423"/>
          </a:xfrm>
          <a:prstGeom prst="rect">
            <a:avLst/>
          </a:prstGeom>
          <a:solidFill>
            <a:srgbClr val="1D56A5"/>
          </a:solidFill>
          <a:ln w="28575" cap="flat" cmpd="sng" algn="ctr">
            <a:solidFill>
              <a:srgbClr val="1D56A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45720" rIns="7200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</a:rPr>
              <a:t>Documentation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-12577" y="2031600"/>
            <a:ext cx="1164705" cy="344423"/>
          </a:xfrm>
          <a:prstGeom prst="rect">
            <a:avLst/>
          </a:prstGeom>
          <a:solidFill>
            <a:srgbClr val="1D56A5"/>
          </a:solidFill>
          <a:ln w="28575" cap="flat" cmpd="sng" algn="ctr">
            <a:solidFill>
              <a:srgbClr val="1D56A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45720" rIns="7200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</a:rPr>
              <a:t>Publication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1" y="678168"/>
            <a:ext cx="1295400" cy="344423"/>
          </a:xfrm>
          <a:prstGeom prst="rect">
            <a:avLst/>
          </a:prstGeom>
          <a:solidFill>
            <a:srgbClr val="1D56A5"/>
          </a:solidFill>
          <a:ln w="28575" cap="flat" cmpd="sng" algn="ctr">
            <a:solidFill>
              <a:srgbClr val="1D56A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45720" rIns="7200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</a:rPr>
              <a:t>Registration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3560880" y="2365758"/>
            <a:ext cx="858175" cy="215444"/>
          </a:xfrm>
          <a:prstGeom prst="rect">
            <a:avLst/>
          </a:prstGeom>
          <a:solidFill>
            <a:schemeClr val="bg1"/>
          </a:solidFill>
        </p:spPr>
        <p:txBody>
          <a:bodyPr wrap="none" lIns="36000" tIns="0" rIns="36000" bIns="0" rtlCol="0">
            <a:spAutoFit/>
          </a:bodyPr>
          <a:lstStyle/>
          <a:p>
            <a:r>
              <a:rPr lang="en-US" sz="1400" smtClean="0"/>
              <a:t>integrates</a:t>
            </a:r>
            <a:endParaRPr lang="en-US" sz="1400" dirty="0"/>
          </a:p>
        </p:txBody>
      </p:sp>
      <p:sp>
        <p:nvSpPr>
          <p:cNvPr id="52" name="TextBox 51"/>
          <p:cNvSpPr txBox="1"/>
          <p:nvPr/>
        </p:nvSpPr>
        <p:spPr>
          <a:xfrm>
            <a:off x="3085592" y="3802288"/>
            <a:ext cx="858175" cy="215444"/>
          </a:xfrm>
          <a:prstGeom prst="rect">
            <a:avLst/>
          </a:prstGeom>
          <a:solidFill>
            <a:schemeClr val="bg1"/>
          </a:solidFill>
        </p:spPr>
        <p:txBody>
          <a:bodyPr wrap="none" lIns="36000" tIns="0" rIns="36000" bIns="0" rtlCol="0">
            <a:spAutoFit/>
          </a:bodyPr>
          <a:lstStyle/>
          <a:p>
            <a:r>
              <a:rPr lang="en-US" sz="1400" smtClean="0"/>
              <a:t>integrates</a:t>
            </a:r>
            <a:endParaRPr lang="en-US" sz="1400" dirty="0"/>
          </a:p>
        </p:txBody>
      </p:sp>
      <p:sp>
        <p:nvSpPr>
          <p:cNvPr id="53" name="TextBox 52"/>
          <p:cNvSpPr txBox="1"/>
          <p:nvPr/>
        </p:nvSpPr>
        <p:spPr>
          <a:xfrm>
            <a:off x="5364088" y="3802288"/>
            <a:ext cx="858175" cy="215444"/>
          </a:xfrm>
          <a:prstGeom prst="rect">
            <a:avLst/>
          </a:prstGeom>
          <a:solidFill>
            <a:schemeClr val="bg1"/>
          </a:solidFill>
        </p:spPr>
        <p:txBody>
          <a:bodyPr wrap="none" lIns="36000" tIns="0" rIns="36000" bIns="0" rtlCol="0">
            <a:spAutoFit/>
          </a:bodyPr>
          <a:lstStyle/>
          <a:p>
            <a:r>
              <a:rPr lang="en-US" sz="1400" smtClean="0"/>
              <a:t>integrates</a:t>
            </a:r>
            <a:endParaRPr lang="en-US" sz="1400" dirty="0"/>
          </a:p>
        </p:txBody>
      </p:sp>
      <p:sp>
        <p:nvSpPr>
          <p:cNvPr id="54" name="TextBox 53"/>
          <p:cNvSpPr txBox="1"/>
          <p:nvPr/>
        </p:nvSpPr>
        <p:spPr>
          <a:xfrm>
            <a:off x="4040998" y="3802288"/>
            <a:ext cx="858175" cy="215444"/>
          </a:xfrm>
          <a:prstGeom prst="rect">
            <a:avLst/>
          </a:prstGeom>
          <a:solidFill>
            <a:schemeClr val="bg1"/>
          </a:solidFill>
        </p:spPr>
        <p:txBody>
          <a:bodyPr wrap="none" lIns="36000" tIns="0" rIns="36000" bIns="0" rtlCol="0">
            <a:spAutoFit/>
          </a:bodyPr>
          <a:lstStyle/>
          <a:p>
            <a:r>
              <a:rPr lang="en-US" sz="1400" smtClean="0"/>
              <a:t>integrates</a:t>
            </a:r>
            <a:endParaRPr lang="en-US" sz="1400" dirty="0"/>
          </a:p>
        </p:txBody>
      </p:sp>
      <p:sp>
        <p:nvSpPr>
          <p:cNvPr id="4" name="Rounded Rectangle 3"/>
          <p:cNvSpPr/>
          <p:nvPr/>
        </p:nvSpPr>
        <p:spPr bwMode="auto">
          <a:xfrm>
            <a:off x="-36512" y="678168"/>
            <a:ext cx="9180512" cy="5915744"/>
          </a:xfrm>
          <a:prstGeom prst="roundRect">
            <a:avLst>
              <a:gd name="adj" fmla="val 0"/>
            </a:avLst>
          </a:prstGeom>
          <a:solidFill>
            <a:srgbClr val="FFFFFF">
              <a:alpha val="87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</a:endParaRPr>
          </a:p>
        </p:txBody>
      </p:sp>
      <p:sp>
        <p:nvSpPr>
          <p:cNvPr id="30" name="Oval 29"/>
          <p:cNvSpPr/>
          <p:nvPr/>
        </p:nvSpPr>
        <p:spPr bwMode="auto">
          <a:xfrm>
            <a:off x="1835752" y="876251"/>
            <a:ext cx="504000" cy="504056"/>
          </a:xfrm>
          <a:prstGeom prst="ellipse">
            <a:avLst/>
          </a:prstGeom>
          <a:solidFill>
            <a:srgbClr val="236CB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</a:rPr>
              <a:t>1</a:t>
            </a: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0053" y="860823"/>
            <a:ext cx="1480592" cy="54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873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EGtemplate">
  <a:themeElements>
    <a:clrScheme name="Personalizar 17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1F5FC7"/>
      </a:hlink>
      <a:folHlink>
        <a:srgbClr val="44B9E8"/>
      </a:folHlink>
    </a:clrScheme>
    <a:fontScheme name="Tema de 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s-ES" sz="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s-ES" sz="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Tema de Office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ma de Office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OEGtemplate</Template>
  <TotalTime>44406</TotalTime>
  <Words>676</Words>
  <Application>Microsoft Macintosh PowerPoint</Application>
  <PresentationFormat>On-screen Show (4:3)</PresentationFormat>
  <Paragraphs>268</Paragraphs>
  <Slides>24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Calibri</vt:lpstr>
      <vt:lpstr>Helvetica</vt:lpstr>
      <vt:lpstr>Arial</vt:lpstr>
      <vt:lpstr>OEGtemplate</vt:lpstr>
      <vt:lpstr>OEG-Tools for supporting  Ontology Engineering </vt:lpstr>
      <vt:lpstr>Why?</vt:lpstr>
      <vt:lpstr>Tooling landscape</vt:lpstr>
      <vt:lpstr>AR2DTool reminder</vt:lpstr>
      <vt:lpstr>OOPS! reminder</vt:lpstr>
      <vt:lpstr>vocab.linkeddata.es reminder</vt:lpstr>
      <vt:lpstr>Widoco reminder</vt:lpstr>
      <vt:lpstr>Table of contents</vt:lpstr>
      <vt:lpstr>Table of contents</vt:lpstr>
      <vt:lpstr>Adding a vocabulary to vocab.linkeddata.es</vt:lpstr>
      <vt:lpstr>Adding a vocabulary to vocab.linkeddata.es</vt:lpstr>
      <vt:lpstr>Adding a vocabulary to vocab.linkeddata.es</vt:lpstr>
      <vt:lpstr>Table of contents</vt:lpstr>
      <vt:lpstr>OnToology</vt:lpstr>
      <vt:lpstr>OnToology</vt:lpstr>
      <vt:lpstr>OnToology</vt:lpstr>
      <vt:lpstr>Publishing an ontology with w3id</vt:lpstr>
      <vt:lpstr>Creating a landing page for a repository</vt:lpstr>
      <vt:lpstr>Table of contents</vt:lpstr>
      <vt:lpstr>Vocabularium</vt:lpstr>
      <vt:lpstr>Vocabularium</vt:lpstr>
      <vt:lpstr>Future</vt:lpstr>
      <vt:lpstr>URLs</vt:lpstr>
      <vt:lpstr>OEG-Tools for supporting  Ontology Engineering </vt:lpstr>
    </vt:vector>
  </TitlesOfParts>
  <Company>oeg</Company>
  <LinksUpToDate>false</LinksUpToDate>
  <SharedDoc>false</SharedDoc>
  <HyperlinksChanged>false</HyperlinksChanged>
  <AppVersion>15.0023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Quality Aware Semantic Information Integration blah blah</dc:title>
  <dc:creator>Jose Mora López</dc:creator>
  <cp:lastModifiedBy>Idafen Santana</cp:lastModifiedBy>
  <cp:revision>1952</cp:revision>
  <dcterms:created xsi:type="dcterms:W3CDTF">2009-03-10T15:39:23Z</dcterms:created>
  <dcterms:modified xsi:type="dcterms:W3CDTF">2016-07-21T12:55:26Z</dcterms:modified>
</cp:coreProperties>
</file>